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Oxygen"/>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Oxygen-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xygen-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aa1d90a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aa1d90a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fc20f70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fc20f70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fc20f703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fc20f703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093b4ec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093b4ec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e5b1aeae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e5b1aeae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23011d82f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23011d82f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e5b1aeae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e5b1aeae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3011d82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3011d82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529913d2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529913d2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2529913d2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2529913d2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093b4ec1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093b4ec1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84b858b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84b858b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4f98af3e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4f98af3e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4f11ce89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4f11ce89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4f98af3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4f98af3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4f11ce8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4f11ce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4f11ce89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4f11ce89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4f11ce89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4f11ce89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84b858b4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84b858b4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9400e6d3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9400e6d3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07063a13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07063a13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24f11ce89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24f11ce89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529913d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2529913d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529913d2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529913d2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4f11ce89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4f11ce89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fc20f70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fc20f70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e9fcc73e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e9fcc73e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hyperlink" Target="https://www.imdb.com/title/tt338621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x-PYAT2PK60" TargetMode="External"/><Relationship Id="rId4" Type="http://schemas.openxmlformats.org/officeDocument/2006/relationships/image" Target="../media/image3.jpg"/><Relationship Id="rId5" Type="http://schemas.openxmlformats.org/officeDocument/2006/relationships/hyperlink" Target="https://www.youtube.com/watch?v=x-PYAT2PK6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jpg"/><Relationship Id="rId4" Type="http://schemas.openxmlformats.org/officeDocument/2006/relationships/image" Target="../media/image6.jpg"/><Relationship Id="rId5" Type="http://schemas.openxmlformats.org/officeDocument/2006/relationships/image" Target="../media/image20.jpg"/><Relationship Id="rId6" Type="http://schemas.openxmlformats.org/officeDocument/2006/relationships/hyperlink" Target="https://moviesandmania.com/2017/12/02/the-scream-painting-by-edvard-munch/"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hyperlink" Target="https://moviesandmania.com/2017/12/02/the-scream-painting-by-edvard-munch/" TargetMode="External"/><Relationship Id="rId5" Type="http://schemas.openxmlformats.org/officeDocument/2006/relationships/image" Target="../media/image26.jpg"/><Relationship Id="rId6" Type="http://schemas.openxmlformats.org/officeDocument/2006/relationships/hyperlink" Target="https://www.insider.com/british-museum-man-artwork-inspired-scream-emoji-not-screaming-2019-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35.jpg"/><Relationship Id="rId5" Type="http://schemas.openxmlformats.org/officeDocument/2006/relationships/hyperlink" Target="https://moviesandmania.com/2017/12/02/the-scream-painting-by-edvard-munch/"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hyperlink" Target="https://fineartamerica.com/featured/the-alien-scream-zoran-peshich.html" TargetMode="External"/><Relationship Id="rId5" Type="http://schemas.openxmlformats.org/officeDocument/2006/relationships/hyperlink" Target="https://www.goodsmile.info/en/product/6038/figma+The+Scream.html" TargetMode="External"/><Relationship Id="rId6"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pt.wikipedia.org/wiki/Noruega" TargetMode="External"/><Relationship Id="rId4" Type="http://schemas.openxmlformats.org/officeDocument/2006/relationships/hyperlink" Target="https://pt.wikipedia.org/wiki/Edvard_Munch" TargetMode="External"/><Relationship Id="rId10" Type="http://schemas.openxmlformats.org/officeDocument/2006/relationships/image" Target="../media/image13.png"/><Relationship Id="rId9" Type="http://schemas.openxmlformats.org/officeDocument/2006/relationships/hyperlink" Target="https://pt.wikipedia.org/wiki/O_Grito" TargetMode="External"/><Relationship Id="rId5" Type="http://schemas.openxmlformats.org/officeDocument/2006/relationships/hyperlink" Target="https://pt.wikipedia.org/wiki/1893" TargetMode="External"/><Relationship Id="rId6" Type="http://schemas.openxmlformats.org/officeDocument/2006/relationships/hyperlink" Target="https://pt.wikipedia.org/wiki/Androginia" TargetMode="External"/><Relationship Id="rId7" Type="http://schemas.openxmlformats.org/officeDocument/2006/relationships/hyperlink" Target="https://pt.wikipedia.org/wiki/Fiorde_de_Oslo" TargetMode="External"/><Relationship Id="rId8" Type="http://schemas.openxmlformats.org/officeDocument/2006/relationships/hyperlink" Target="https://pt.wikipedia.org/wiki/Expressionism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hyperlink" Target="https://thornews.com/2013/02/14/munchs-the-scream-on-a-postage-stam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3.jpg"/><Relationship Id="rId5" Type="http://schemas.openxmlformats.org/officeDocument/2006/relationships/hyperlink" Target="https://www.fnac.pt/Puzzle-Edvard-Munch-O-Grito-1000-Pecas-Puzzles-1000-2000-Pecas/a69080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hyperlink" Target="https://www.lot-art.com/auction-lots/The-Scream-Mural-Edvard-Munchs-Childhood-Home-Oslo-Norway/26hankoneal-scream_mural-06.5.21-ph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jpg"/><Relationship Id="rId4" Type="http://schemas.openxmlformats.org/officeDocument/2006/relationships/image" Target="../media/image36.jpg"/><Relationship Id="rId5" Type="http://schemas.openxmlformats.org/officeDocument/2006/relationships/hyperlink" Target="https://pt.tattoofilter.com/p/2693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jpg"/><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jpg"/><Relationship Id="rId4" Type="http://schemas.openxmlformats.org/officeDocument/2006/relationships/image" Target="../media/image42.jpg"/><Relationship Id="rId5" Type="http://schemas.openxmlformats.org/officeDocument/2006/relationships/hyperlink" Target="https://twitter.com/craigdbutt/status/1032014530551971840" TargetMode="External"/><Relationship Id="rId6" Type="http://schemas.openxmlformats.org/officeDocument/2006/relationships/hyperlink" Target="https://www.tribpub.com/gdpr/nydailynews.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www.artsteps.com/view/625de55c1ccaba6ee64b11ae" TargetMode="External"/><Relationship Id="rId4"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jpg"/><Relationship Id="rId4" Type="http://schemas.openxmlformats.org/officeDocument/2006/relationships/hyperlink" Target="https://niood.com/the-10-most-famous-artworks-of-edvard-munch/" TargetMode="External"/><Relationship Id="rId5" Type="http://schemas.openxmlformats.org/officeDocument/2006/relationships/hyperlink" Target="https://niood.com/the-10-most-famous-artworks-of-edvard-munch/" TargetMode="External"/><Relationship Id="rId6" Type="http://schemas.openxmlformats.org/officeDocument/2006/relationships/image" Target="../media/image41.jpg"/><Relationship Id="rId7" Type="http://schemas.openxmlformats.org/officeDocument/2006/relationships/hyperlink" Target="https://niood.com/the-10-most-famous-artworks-of-edvard-munch/"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gqportugal.pt/historia-de-uma-obra-de-arte-o-grito" TargetMode="External"/><Relationship Id="rId4" Type="http://schemas.openxmlformats.org/officeDocument/2006/relationships/image" Target="../media/image9.jpg"/><Relationship Id="rId5"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17.jpg"/><Relationship Id="rId5" Type="http://schemas.openxmlformats.org/officeDocument/2006/relationships/hyperlink" Target="https://www.culturagenial.com/quadro-o-grito-de-edvard-munc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hyperlink" Target="https://www.culturagenial.com/quadro-o-grito-de-edvard-munc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hyperlink" Target="http://www.youtube.com/watch?v=a6WtQt-QQnc" TargetMode="External"/><Relationship Id="rId5" Type="http://schemas.openxmlformats.org/officeDocument/2006/relationships/image" Target="../media/image2.jpg"/><Relationship Id="rId6" Type="http://schemas.openxmlformats.org/officeDocument/2006/relationships/hyperlink" Target="https://www.youtube.com/watch?v=a6WtQt-QQn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12.jpg"/><Relationship Id="rId5" Type="http://schemas.openxmlformats.org/officeDocument/2006/relationships/hyperlink" Target="https://www.amazon.com/Edvard-Munch-Behind-Sue-Prideaux/dp/030025000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faroutmagazine.co.uk/pink-floyd-soundtrack-edvard-munch-the-scream/" TargetMode="External"/><Relationship Id="rId4" Type="http://schemas.openxmlformats.org/officeDocument/2006/relationships/hyperlink" Target="https://www.youtube.com/watch?v=6LsqsRc1ISE" TargetMode="External"/><Relationship Id="rId5" Type="http://schemas.openxmlformats.org/officeDocument/2006/relationships/hyperlink" Target="http://www.youtube.com/watch?v=6LsqsRc1ISE" TargetMode="External"/><Relationship Id="rId6" Type="http://schemas.openxmlformats.org/officeDocument/2006/relationships/image" Target="../media/image10.jpg"/><Relationship Id="rId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2986800" y="694075"/>
            <a:ext cx="5845500" cy="8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 Grito</a:t>
            </a:r>
            <a:endParaRPr/>
          </a:p>
        </p:txBody>
      </p:sp>
      <p:sp>
        <p:nvSpPr>
          <p:cNvPr id="55" name="Google Shape;55;p13"/>
          <p:cNvSpPr txBox="1"/>
          <p:nvPr>
            <p:ph idx="1" type="body"/>
          </p:nvPr>
        </p:nvSpPr>
        <p:spPr>
          <a:xfrm>
            <a:off x="2986800" y="1686025"/>
            <a:ext cx="5640300" cy="27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t>Slide 2-6: Apresentação</a:t>
            </a:r>
            <a:endParaRPr/>
          </a:p>
          <a:p>
            <a:pPr indent="0" lvl="0" marL="0" rtl="0" algn="l">
              <a:spcBef>
                <a:spcPts val="1600"/>
              </a:spcBef>
              <a:spcAft>
                <a:spcPts val="0"/>
              </a:spcAft>
              <a:buClr>
                <a:schemeClr val="dk1"/>
              </a:buClr>
              <a:buSzPts val="1100"/>
              <a:buFont typeface="Arial"/>
              <a:buNone/>
            </a:pPr>
            <a:r>
              <a:rPr lang="it"/>
              <a:t>Slide 7-23: Inspirações e impacto da Obra</a:t>
            </a:r>
            <a:br>
              <a:rPr lang="it"/>
            </a:br>
            <a:br>
              <a:rPr lang="it"/>
            </a:br>
            <a:r>
              <a:rPr lang="it"/>
              <a:t>Slide 24-25: Imprensa</a:t>
            </a:r>
            <a:endParaRPr/>
          </a:p>
          <a:p>
            <a:pPr indent="0" lvl="0" marL="0" rtl="0" algn="l">
              <a:spcBef>
                <a:spcPts val="1600"/>
              </a:spcBef>
              <a:spcAft>
                <a:spcPts val="0"/>
              </a:spcAft>
              <a:buClr>
                <a:schemeClr val="dk1"/>
              </a:buClr>
              <a:buSzPts val="1100"/>
              <a:buFont typeface="Arial"/>
              <a:buNone/>
            </a:pPr>
            <a:r>
              <a:rPr lang="it"/>
              <a:t>Slide 26: Exposição no Artsteps</a:t>
            </a:r>
            <a:endParaRPr/>
          </a:p>
          <a:p>
            <a:pPr indent="0" lvl="0" marL="0" rtl="0" algn="l">
              <a:spcBef>
                <a:spcPts val="1600"/>
              </a:spcBef>
              <a:spcAft>
                <a:spcPts val="1600"/>
              </a:spcAft>
              <a:buClr>
                <a:schemeClr val="dk1"/>
              </a:buClr>
              <a:buSzPts val="1100"/>
              <a:buFont typeface="Arial"/>
              <a:buNone/>
            </a:pPr>
            <a:r>
              <a:rPr lang="it"/>
              <a:t>Slide 27: Conclusão e Recomendações</a:t>
            </a:r>
            <a:endParaRPr/>
          </a:p>
        </p:txBody>
      </p:sp>
      <p:sp>
        <p:nvSpPr>
          <p:cNvPr id="56" name="Google Shape;56;p13"/>
          <p:cNvSpPr txBox="1"/>
          <p:nvPr/>
        </p:nvSpPr>
        <p:spPr>
          <a:xfrm>
            <a:off x="630000" y="1866075"/>
            <a:ext cx="1786800" cy="2030100"/>
          </a:xfrm>
          <a:prstGeom prst="rect">
            <a:avLst/>
          </a:prstGeom>
          <a:noFill/>
          <a:ln cap="flat" cmpd="sng" w="952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it"/>
              <a:t>&lt;foto tipo passe&gt;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7" name="Google Shape;57;p13"/>
          <p:cNvSpPr txBox="1"/>
          <p:nvPr>
            <p:ph type="title"/>
          </p:nvPr>
        </p:nvSpPr>
        <p:spPr>
          <a:xfrm>
            <a:off x="311700" y="4366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900"/>
              <a:t>IPMaia, 18/04/2022</a:t>
            </a:r>
            <a:endParaRPr sz="1900"/>
          </a:p>
        </p:txBody>
      </p:sp>
      <p:sp>
        <p:nvSpPr>
          <p:cNvPr id="58" name="Google Shape;58;p13"/>
          <p:cNvSpPr txBox="1"/>
          <p:nvPr>
            <p:ph type="title"/>
          </p:nvPr>
        </p:nvSpPr>
        <p:spPr>
          <a:xfrm>
            <a:off x="311700" y="3897925"/>
            <a:ext cx="242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1700"/>
              <a:t>César Castro Pereira</a:t>
            </a:r>
            <a:endParaRPr sz="1700"/>
          </a:p>
        </p:txBody>
      </p:sp>
      <p:pic>
        <p:nvPicPr>
          <p:cNvPr id="59" name="Google Shape;59;p13"/>
          <p:cNvPicPr preferRelativeResize="0"/>
          <p:nvPr/>
        </p:nvPicPr>
        <p:blipFill rotWithShape="1">
          <a:blip r:embed="rId3">
            <a:alphaModFix/>
          </a:blip>
          <a:srcRect b="16172" l="10505" r="9481" t="20950"/>
          <a:stretch/>
        </p:blipFill>
        <p:spPr>
          <a:xfrm>
            <a:off x="311700" y="198300"/>
            <a:ext cx="2423400" cy="952225"/>
          </a:xfrm>
          <a:prstGeom prst="rect">
            <a:avLst/>
          </a:prstGeom>
          <a:noFill/>
          <a:ln>
            <a:noFill/>
          </a:ln>
        </p:spPr>
      </p:pic>
      <p:pic>
        <p:nvPicPr>
          <p:cNvPr id="60" name="Google Shape;60;p13"/>
          <p:cNvPicPr preferRelativeResize="0"/>
          <p:nvPr/>
        </p:nvPicPr>
        <p:blipFill>
          <a:blip r:embed="rId4">
            <a:alphaModFix/>
          </a:blip>
          <a:stretch>
            <a:fillRect/>
          </a:stretch>
        </p:blipFill>
        <p:spPr>
          <a:xfrm>
            <a:off x="630000" y="1866075"/>
            <a:ext cx="1786800" cy="203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84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Impacto em Filmes e Séries</a:t>
            </a:r>
            <a:endParaRPr/>
          </a:p>
        </p:txBody>
      </p:sp>
      <p:pic>
        <p:nvPicPr>
          <p:cNvPr id="132" name="Google Shape;132;p22"/>
          <p:cNvPicPr preferRelativeResize="0"/>
          <p:nvPr/>
        </p:nvPicPr>
        <p:blipFill>
          <a:blip r:embed="rId3">
            <a:alphaModFix/>
          </a:blip>
          <a:stretch>
            <a:fillRect/>
          </a:stretch>
        </p:blipFill>
        <p:spPr>
          <a:xfrm>
            <a:off x="1893575" y="657250"/>
            <a:ext cx="3870190" cy="4181450"/>
          </a:xfrm>
          <a:prstGeom prst="rect">
            <a:avLst/>
          </a:prstGeom>
          <a:noFill/>
          <a:ln cap="flat" cmpd="sng" w="19050">
            <a:solidFill>
              <a:schemeClr val="dk2"/>
            </a:solidFill>
            <a:prstDash val="solid"/>
            <a:round/>
            <a:headEnd len="sm" w="sm" type="none"/>
            <a:tailEnd len="sm" w="sm" type="none"/>
          </a:ln>
        </p:spPr>
      </p:pic>
      <p:sp>
        <p:nvSpPr>
          <p:cNvPr id="133" name="Google Shape;133;p22"/>
          <p:cNvSpPr/>
          <p:nvPr/>
        </p:nvSpPr>
        <p:spPr>
          <a:xfrm>
            <a:off x="5433649" y="3792601"/>
            <a:ext cx="1916700" cy="1046100"/>
          </a:xfrm>
          <a:prstGeom prst="lef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Link seleccionado</a:t>
            </a:r>
            <a:endParaRPr/>
          </a:p>
        </p:txBody>
      </p:sp>
      <p:sp>
        <p:nvSpPr>
          <p:cNvPr id="134" name="Google Shape;134;p22"/>
          <p:cNvSpPr/>
          <p:nvPr/>
        </p:nvSpPr>
        <p:spPr>
          <a:xfrm>
            <a:off x="5433649" y="1421601"/>
            <a:ext cx="1916700" cy="1046100"/>
          </a:xfrm>
          <a:prstGeom prst="lef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Link seleccionado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110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Impacto em Filmes e Séries</a:t>
            </a:r>
            <a:endParaRPr/>
          </a:p>
        </p:txBody>
      </p:sp>
      <p:pic>
        <p:nvPicPr>
          <p:cNvPr id="140" name="Google Shape;140;p23"/>
          <p:cNvPicPr preferRelativeResize="0"/>
          <p:nvPr/>
        </p:nvPicPr>
        <p:blipFill>
          <a:blip r:embed="rId3">
            <a:alphaModFix/>
          </a:blip>
          <a:stretch>
            <a:fillRect/>
          </a:stretch>
        </p:blipFill>
        <p:spPr>
          <a:xfrm>
            <a:off x="311699" y="859500"/>
            <a:ext cx="4615450" cy="3917775"/>
          </a:xfrm>
          <a:prstGeom prst="rect">
            <a:avLst/>
          </a:prstGeom>
          <a:noFill/>
          <a:ln cap="flat" cmpd="sng" w="19050">
            <a:solidFill>
              <a:schemeClr val="dk2"/>
            </a:solidFill>
            <a:prstDash val="solid"/>
            <a:round/>
            <a:headEnd len="sm" w="sm" type="none"/>
            <a:tailEnd len="sm" w="sm" type="none"/>
          </a:ln>
        </p:spPr>
      </p:pic>
      <p:sp>
        <p:nvSpPr>
          <p:cNvPr id="141" name="Google Shape;141;p23"/>
          <p:cNvSpPr/>
          <p:nvPr/>
        </p:nvSpPr>
        <p:spPr>
          <a:xfrm>
            <a:off x="5301750" y="1345200"/>
            <a:ext cx="3402600" cy="2303700"/>
          </a:xfrm>
          <a:prstGeom prst="wedgeRoundRectCallout">
            <a:avLst>
              <a:gd fmla="val -57751" name="adj1"/>
              <a:gd fmla="val 21753"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sz="1700"/>
              <a:t>“Let the Scream Be Heard”</a:t>
            </a:r>
            <a:r>
              <a:rPr lang="it" sz="1700"/>
              <a:t> trata-se de um filme que relata uma investigação a mais de 40 mil obras de Edvard Munch.</a:t>
            </a:r>
            <a:endParaRPr sz="1700"/>
          </a:p>
          <a:p>
            <a:pPr indent="0" lvl="0" marL="0" rtl="0" algn="l">
              <a:spcBef>
                <a:spcPts val="0"/>
              </a:spcBef>
              <a:spcAft>
                <a:spcPts val="0"/>
              </a:spcAft>
              <a:buNone/>
            </a:pPr>
            <a:br>
              <a:rPr lang="it" sz="1700"/>
            </a:br>
            <a:r>
              <a:rPr lang="it" u="sng">
                <a:solidFill>
                  <a:schemeClr val="accent5"/>
                </a:solidFill>
                <a:hlinkClick r:id="rId4">
                  <a:extLst>
                    <a:ext uri="{A12FA001-AC4F-418D-AE19-62706E023703}">
                      <ahyp:hlinkClr val="tx"/>
                    </a:ext>
                  </a:extLst>
                </a:hlinkClick>
              </a:rPr>
              <a:t>https://www.imdb.com/title/tt3386210/</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146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Impacto em Filmes e Séries</a:t>
            </a:r>
            <a:endParaRPr/>
          </a:p>
        </p:txBody>
      </p:sp>
      <p:pic>
        <p:nvPicPr>
          <p:cNvPr descr="Trailer de la película inaugural de la octava edición de DocsDF&#10;&#10;¿Por qué Edvard Munch es reconocido después de 150 años ?" id="147" name="Google Shape;147;p24" title="Let the Scream be Heard">
            <a:hlinkClick r:id="rId3"/>
          </p:cNvPr>
          <p:cNvPicPr preferRelativeResize="0"/>
          <p:nvPr/>
        </p:nvPicPr>
        <p:blipFill>
          <a:blip r:embed="rId4">
            <a:alphaModFix/>
          </a:blip>
          <a:stretch>
            <a:fillRect/>
          </a:stretch>
        </p:blipFill>
        <p:spPr>
          <a:xfrm>
            <a:off x="2169288" y="820063"/>
            <a:ext cx="4890925" cy="3668200"/>
          </a:xfrm>
          <a:prstGeom prst="rect">
            <a:avLst/>
          </a:prstGeom>
          <a:noFill/>
          <a:ln>
            <a:noFill/>
          </a:ln>
        </p:spPr>
      </p:pic>
      <p:sp>
        <p:nvSpPr>
          <p:cNvPr id="148" name="Google Shape;148;p24"/>
          <p:cNvSpPr txBox="1"/>
          <p:nvPr/>
        </p:nvSpPr>
        <p:spPr>
          <a:xfrm>
            <a:off x="2564938" y="4589575"/>
            <a:ext cx="48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accent5"/>
                </a:solidFill>
                <a:hlinkClick r:id="rId5">
                  <a:extLst>
                    <a:ext uri="{A12FA001-AC4F-418D-AE19-62706E023703}">
                      <ahyp:hlinkClr val="tx"/>
                    </a:ext>
                  </a:extLst>
                </a:hlinkClick>
              </a:rPr>
              <a:t>https://www.youtube.com/watch?v=x-PYAT2PK60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276525" y="269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Impacto em </a:t>
            </a:r>
            <a:r>
              <a:rPr lang="it" sz="2500">
                <a:solidFill>
                  <a:srgbClr val="B7B7B7"/>
                </a:solidFill>
              </a:rPr>
              <a:t>Filmes e Séries</a:t>
            </a:r>
            <a:endParaRPr/>
          </a:p>
        </p:txBody>
      </p:sp>
      <p:sp>
        <p:nvSpPr>
          <p:cNvPr id="154" name="Google Shape;154;p25"/>
          <p:cNvSpPr txBox="1"/>
          <p:nvPr>
            <p:ph idx="1" type="body"/>
          </p:nvPr>
        </p:nvSpPr>
        <p:spPr>
          <a:xfrm>
            <a:off x="535975" y="4246050"/>
            <a:ext cx="2379000" cy="8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000">
                <a:solidFill>
                  <a:srgbClr val="404040"/>
                </a:solidFill>
                <a:highlight>
                  <a:srgbClr val="FFFFFF"/>
                </a:highlight>
              </a:rPr>
              <a:t>A expressão de Kevin McCallister (Macaulay Culkin) no </a:t>
            </a:r>
            <a:r>
              <a:rPr lang="it" sz="1000">
                <a:solidFill>
                  <a:srgbClr val="404040"/>
                </a:solidFill>
                <a:highlight>
                  <a:srgbClr val="FFFFFF"/>
                </a:highlight>
              </a:rPr>
              <a:t>pôster</a:t>
            </a:r>
            <a:r>
              <a:rPr lang="it" sz="1000">
                <a:solidFill>
                  <a:srgbClr val="404040"/>
                </a:solidFill>
                <a:highlight>
                  <a:srgbClr val="FFFFFF"/>
                </a:highlight>
              </a:rPr>
              <a:t> do filme </a:t>
            </a:r>
            <a:r>
              <a:rPr i="1" lang="it" sz="1000">
                <a:solidFill>
                  <a:srgbClr val="404040"/>
                </a:solidFill>
                <a:highlight>
                  <a:srgbClr val="FFFFFF"/>
                </a:highlight>
              </a:rPr>
              <a:t>Home Alone</a:t>
            </a:r>
            <a:r>
              <a:rPr lang="it" sz="1000">
                <a:solidFill>
                  <a:srgbClr val="404040"/>
                </a:solidFill>
                <a:highlight>
                  <a:srgbClr val="FFFFFF"/>
                </a:highlight>
              </a:rPr>
              <a:t> (Sozinho em Casa) foi inspirada pelo Grito.</a:t>
            </a:r>
            <a:endParaRPr sz="1600"/>
          </a:p>
        </p:txBody>
      </p:sp>
      <p:pic>
        <p:nvPicPr>
          <p:cNvPr id="155" name="Google Shape;155;p25"/>
          <p:cNvPicPr preferRelativeResize="0"/>
          <p:nvPr/>
        </p:nvPicPr>
        <p:blipFill>
          <a:blip r:embed="rId3">
            <a:alphaModFix/>
          </a:blip>
          <a:stretch>
            <a:fillRect/>
          </a:stretch>
        </p:blipFill>
        <p:spPr>
          <a:xfrm>
            <a:off x="729548" y="1087037"/>
            <a:ext cx="1979625" cy="2969424"/>
          </a:xfrm>
          <a:prstGeom prst="rect">
            <a:avLst/>
          </a:prstGeom>
          <a:noFill/>
          <a:ln>
            <a:noFill/>
          </a:ln>
        </p:spPr>
      </p:pic>
      <p:pic>
        <p:nvPicPr>
          <p:cNvPr id="156" name="Google Shape;156;p25"/>
          <p:cNvPicPr preferRelativeResize="0"/>
          <p:nvPr/>
        </p:nvPicPr>
        <p:blipFill>
          <a:blip r:embed="rId4">
            <a:alphaModFix/>
          </a:blip>
          <a:stretch>
            <a:fillRect/>
          </a:stretch>
        </p:blipFill>
        <p:spPr>
          <a:xfrm>
            <a:off x="3178650" y="1083938"/>
            <a:ext cx="1979625" cy="2975607"/>
          </a:xfrm>
          <a:prstGeom prst="rect">
            <a:avLst/>
          </a:prstGeom>
          <a:noFill/>
          <a:ln>
            <a:noFill/>
          </a:ln>
        </p:spPr>
      </p:pic>
      <p:sp>
        <p:nvSpPr>
          <p:cNvPr id="157" name="Google Shape;157;p25"/>
          <p:cNvSpPr txBox="1"/>
          <p:nvPr/>
        </p:nvSpPr>
        <p:spPr>
          <a:xfrm>
            <a:off x="2994875" y="4246050"/>
            <a:ext cx="22896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Clr>
                <a:schemeClr val="dk1"/>
              </a:buClr>
              <a:buSzPts val="1100"/>
              <a:buFont typeface="Arial"/>
              <a:buNone/>
            </a:pPr>
            <a:r>
              <a:rPr lang="it" sz="1000">
                <a:solidFill>
                  <a:srgbClr val="404040"/>
                </a:solidFill>
                <a:highlight>
                  <a:schemeClr val="lt1"/>
                </a:highlight>
              </a:rPr>
              <a:t>A aparência do principal antagonista da série Doctor Who em 2011 foi baseada no Grito. </a:t>
            </a:r>
            <a:endParaRPr/>
          </a:p>
        </p:txBody>
      </p:sp>
      <p:pic>
        <p:nvPicPr>
          <p:cNvPr id="158" name="Google Shape;158;p25"/>
          <p:cNvPicPr preferRelativeResize="0"/>
          <p:nvPr/>
        </p:nvPicPr>
        <p:blipFill>
          <a:blip r:embed="rId5">
            <a:alphaModFix/>
          </a:blip>
          <a:stretch>
            <a:fillRect/>
          </a:stretch>
        </p:blipFill>
        <p:spPr>
          <a:xfrm>
            <a:off x="5627750" y="1849038"/>
            <a:ext cx="3025900" cy="1671100"/>
          </a:xfrm>
          <a:prstGeom prst="rect">
            <a:avLst/>
          </a:prstGeom>
          <a:noFill/>
          <a:ln>
            <a:noFill/>
          </a:ln>
        </p:spPr>
      </p:pic>
      <p:sp>
        <p:nvSpPr>
          <p:cNvPr id="159" name="Google Shape;159;p25"/>
          <p:cNvSpPr txBox="1"/>
          <p:nvPr/>
        </p:nvSpPr>
        <p:spPr>
          <a:xfrm>
            <a:off x="5582550" y="3956863"/>
            <a:ext cx="302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1000">
                <a:solidFill>
                  <a:schemeClr val="dk1"/>
                </a:solidFill>
              </a:rPr>
              <a:t>A Mascara Ghostface foi usada pelo antagonista da serie de filmes de comédia terror The Scream baseada na pintura o Grito.</a:t>
            </a:r>
            <a:endParaRPr/>
          </a:p>
        </p:txBody>
      </p:sp>
      <p:sp>
        <p:nvSpPr>
          <p:cNvPr id="160" name="Google Shape;160;p25"/>
          <p:cNvSpPr txBox="1"/>
          <p:nvPr/>
        </p:nvSpPr>
        <p:spPr>
          <a:xfrm>
            <a:off x="5582550" y="4603375"/>
            <a:ext cx="273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u="sng">
                <a:solidFill>
                  <a:schemeClr val="hlink"/>
                </a:solidFill>
                <a:hlinkClick r:id="rId6"/>
              </a:rPr>
              <a:t>https://moviesandmania.com/2017/12/02/the-scream-painting-by-edvard-munch/</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277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Cultura Pop</a:t>
            </a:r>
            <a:endParaRPr/>
          </a:p>
        </p:txBody>
      </p:sp>
      <p:pic>
        <p:nvPicPr>
          <p:cNvPr id="166" name="Google Shape;166;p26"/>
          <p:cNvPicPr preferRelativeResize="0"/>
          <p:nvPr/>
        </p:nvPicPr>
        <p:blipFill>
          <a:blip r:embed="rId3">
            <a:alphaModFix/>
          </a:blip>
          <a:stretch>
            <a:fillRect/>
          </a:stretch>
        </p:blipFill>
        <p:spPr>
          <a:xfrm>
            <a:off x="1594350" y="850675"/>
            <a:ext cx="3575644" cy="3988025"/>
          </a:xfrm>
          <a:prstGeom prst="rect">
            <a:avLst/>
          </a:prstGeom>
          <a:noFill/>
          <a:ln cap="flat" cmpd="sng" w="19050">
            <a:solidFill>
              <a:schemeClr val="dk2"/>
            </a:solidFill>
            <a:prstDash val="solid"/>
            <a:round/>
            <a:headEnd len="sm" w="sm" type="none"/>
            <a:tailEnd len="sm" w="sm" type="none"/>
          </a:ln>
        </p:spPr>
      </p:pic>
      <p:sp>
        <p:nvSpPr>
          <p:cNvPr id="167" name="Google Shape;167;p26"/>
          <p:cNvSpPr/>
          <p:nvPr/>
        </p:nvSpPr>
        <p:spPr>
          <a:xfrm>
            <a:off x="5257800" y="2417875"/>
            <a:ext cx="2180400" cy="1116600"/>
          </a:xfrm>
          <a:prstGeom prst="lef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Link seleccionado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267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a:t>
            </a:r>
            <a:r>
              <a:rPr lang="it" sz="2500">
                <a:solidFill>
                  <a:srgbClr val="B7B7B7"/>
                </a:solidFill>
              </a:rPr>
              <a:t>Grito - Cultura Pop</a:t>
            </a:r>
            <a:endParaRPr/>
          </a:p>
        </p:txBody>
      </p:sp>
      <p:sp>
        <p:nvSpPr>
          <p:cNvPr id="173" name="Google Shape;173;p27"/>
          <p:cNvSpPr txBox="1"/>
          <p:nvPr>
            <p:ph idx="1" type="body"/>
          </p:nvPr>
        </p:nvSpPr>
        <p:spPr>
          <a:xfrm>
            <a:off x="531500" y="3989550"/>
            <a:ext cx="3148500" cy="75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000">
                <a:solidFill>
                  <a:srgbClr val="404040"/>
                </a:solidFill>
                <a:highlight>
                  <a:srgbClr val="FFFFFF"/>
                </a:highlight>
              </a:rPr>
              <a:t>O Cartunista Gary Larson inclui um “tributo” do O Grito na sua pintura </a:t>
            </a:r>
            <a:r>
              <a:rPr i="1" lang="it" sz="1000">
                <a:solidFill>
                  <a:srgbClr val="404040"/>
                </a:solidFill>
                <a:highlight>
                  <a:srgbClr val="FFFFFF"/>
                </a:highlight>
              </a:rPr>
              <a:t>Wiener Dog Art</a:t>
            </a:r>
            <a:r>
              <a:rPr lang="it" sz="1000">
                <a:solidFill>
                  <a:srgbClr val="404040"/>
                </a:solidFill>
                <a:highlight>
                  <a:srgbClr val="FFFFFF"/>
                </a:highlight>
              </a:rPr>
              <a:t>, em que a figura central é </a:t>
            </a:r>
            <a:r>
              <a:rPr lang="it" sz="1000">
                <a:solidFill>
                  <a:srgbClr val="404040"/>
                </a:solidFill>
                <a:highlight>
                  <a:srgbClr val="FFFFFF"/>
                </a:highlight>
              </a:rPr>
              <a:t>substituída</a:t>
            </a:r>
            <a:r>
              <a:rPr lang="it" sz="1000">
                <a:solidFill>
                  <a:srgbClr val="404040"/>
                </a:solidFill>
                <a:highlight>
                  <a:srgbClr val="FFFFFF"/>
                </a:highlight>
              </a:rPr>
              <a:t> por um cão-salsicha.</a:t>
            </a:r>
            <a:endParaRPr sz="1600"/>
          </a:p>
        </p:txBody>
      </p:sp>
      <p:pic>
        <p:nvPicPr>
          <p:cNvPr id="174" name="Google Shape;174;p27"/>
          <p:cNvPicPr preferRelativeResize="0"/>
          <p:nvPr/>
        </p:nvPicPr>
        <p:blipFill>
          <a:blip r:embed="rId3">
            <a:alphaModFix/>
          </a:blip>
          <a:stretch>
            <a:fillRect/>
          </a:stretch>
        </p:blipFill>
        <p:spPr>
          <a:xfrm>
            <a:off x="1133602" y="840300"/>
            <a:ext cx="1869746" cy="2994000"/>
          </a:xfrm>
          <a:prstGeom prst="rect">
            <a:avLst/>
          </a:prstGeom>
          <a:noFill/>
          <a:ln>
            <a:noFill/>
          </a:ln>
        </p:spPr>
      </p:pic>
      <p:sp>
        <p:nvSpPr>
          <p:cNvPr id="175" name="Google Shape;175;p27"/>
          <p:cNvSpPr txBox="1"/>
          <p:nvPr/>
        </p:nvSpPr>
        <p:spPr>
          <a:xfrm>
            <a:off x="4227450" y="3989550"/>
            <a:ext cx="3868500" cy="88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t/>
            </a:r>
            <a:endParaRPr sz="1600">
              <a:solidFill>
                <a:schemeClr val="dk2"/>
              </a:solidFill>
            </a:endParaRPr>
          </a:p>
          <a:p>
            <a:pPr indent="0" lvl="0" marL="0" rtl="0" algn="l">
              <a:spcBef>
                <a:spcPts val="1600"/>
              </a:spcBef>
              <a:spcAft>
                <a:spcPts val="0"/>
              </a:spcAft>
              <a:buNone/>
            </a:pPr>
            <a:r>
              <a:t/>
            </a:r>
            <a:endParaRPr/>
          </a:p>
        </p:txBody>
      </p:sp>
      <p:sp>
        <p:nvSpPr>
          <p:cNvPr id="176" name="Google Shape;176;p27"/>
          <p:cNvSpPr txBox="1"/>
          <p:nvPr/>
        </p:nvSpPr>
        <p:spPr>
          <a:xfrm>
            <a:off x="144000" y="4650900"/>
            <a:ext cx="417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sz="1000" u="sng">
                <a:solidFill>
                  <a:schemeClr val="accent5"/>
                </a:solidFill>
                <a:hlinkClick r:id="rId4">
                  <a:extLst>
                    <a:ext uri="{A12FA001-AC4F-418D-AE19-62706E023703}">
                      <ahyp:hlinkClr val="tx"/>
                    </a:ext>
                  </a:extLst>
                </a:hlinkClick>
              </a:rPr>
              <a:t>https://moviesandmania.com/2017/12/02/the-scream-painting-by-edvard-munch/</a:t>
            </a:r>
            <a:endParaRPr/>
          </a:p>
        </p:txBody>
      </p:sp>
      <p:pic>
        <p:nvPicPr>
          <p:cNvPr id="177" name="Google Shape;177;p27"/>
          <p:cNvPicPr preferRelativeResize="0"/>
          <p:nvPr/>
        </p:nvPicPr>
        <p:blipFill>
          <a:blip r:embed="rId5">
            <a:alphaModFix/>
          </a:blip>
          <a:stretch>
            <a:fillRect/>
          </a:stretch>
        </p:blipFill>
        <p:spPr>
          <a:xfrm>
            <a:off x="5091849" y="778148"/>
            <a:ext cx="3148500" cy="3407853"/>
          </a:xfrm>
          <a:prstGeom prst="rect">
            <a:avLst/>
          </a:prstGeom>
          <a:noFill/>
          <a:ln cap="flat" cmpd="sng" w="19050">
            <a:solidFill>
              <a:schemeClr val="dk2"/>
            </a:solidFill>
            <a:prstDash val="solid"/>
            <a:round/>
            <a:headEnd len="sm" w="sm" type="none"/>
            <a:tailEnd len="sm" w="sm" type="none"/>
          </a:ln>
        </p:spPr>
      </p:pic>
      <p:sp>
        <p:nvSpPr>
          <p:cNvPr id="178" name="Google Shape;178;p27"/>
          <p:cNvSpPr txBox="1"/>
          <p:nvPr/>
        </p:nvSpPr>
        <p:spPr>
          <a:xfrm>
            <a:off x="4677525" y="4589600"/>
            <a:ext cx="407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000" u="sng">
                <a:solidFill>
                  <a:schemeClr val="hlink"/>
                </a:solidFill>
                <a:hlinkClick r:id="rId6"/>
              </a:rPr>
              <a:t>https://www.insider.com/british-museum-man-artwork-inspired-scream-emoji-not-screaming-2019-3</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311700" y="26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Cultura Pop</a:t>
            </a:r>
            <a:endParaRPr/>
          </a:p>
        </p:txBody>
      </p:sp>
      <p:pic>
        <p:nvPicPr>
          <p:cNvPr id="184" name="Google Shape;184;p28"/>
          <p:cNvPicPr preferRelativeResize="0"/>
          <p:nvPr/>
        </p:nvPicPr>
        <p:blipFill>
          <a:blip r:embed="rId3">
            <a:alphaModFix/>
          </a:blip>
          <a:stretch>
            <a:fillRect/>
          </a:stretch>
        </p:blipFill>
        <p:spPr>
          <a:xfrm>
            <a:off x="3852525" y="1083475"/>
            <a:ext cx="2428012" cy="3247675"/>
          </a:xfrm>
          <a:prstGeom prst="rect">
            <a:avLst/>
          </a:prstGeom>
          <a:noFill/>
          <a:ln>
            <a:noFill/>
          </a:ln>
        </p:spPr>
      </p:pic>
      <p:pic>
        <p:nvPicPr>
          <p:cNvPr id="185" name="Google Shape;185;p28"/>
          <p:cNvPicPr preferRelativeResize="0"/>
          <p:nvPr/>
        </p:nvPicPr>
        <p:blipFill>
          <a:blip r:embed="rId4">
            <a:alphaModFix/>
          </a:blip>
          <a:stretch>
            <a:fillRect/>
          </a:stretch>
        </p:blipFill>
        <p:spPr>
          <a:xfrm>
            <a:off x="6434900" y="1083475"/>
            <a:ext cx="2445325" cy="3247675"/>
          </a:xfrm>
          <a:prstGeom prst="rect">
            <a:avLst/>
          </a:prstGeom>
          <a:noFill/>
          <a:ln>
            <a:noFill/>
          </a:ln>
        </p:spPr>
      </p:pic>
      <p:sp>
        <p:nvSpPr>
          <p:cNvPr id="186" name="Google Shape;186;p28"/>
          <p:cNvSpPr/>
          <p:nvPr/>
        </p:nvSpPr>
        <p:spPr>
          <a:xfrm>
            <a:off x="439625" y="1248500"/>
            <a:ext cx="3138900" cy="2233200"/>
          </a:xfrm>
          <a:prstGeom prst="wedgeRoundRectCallout">
            <a:avLst>
              <a:gd fmla="val 55601" name="adj1"/>
              <a:gd fmla="val 19687" name="adj2"/>
              <a:gd fmla="val 0" name="adj3"/>
            </a:avLst>
          </a:prstGeom>
          <a:solidFill>
            <a:schemeClr val="lt2"/>
          </a:solidFill>
          <a:ln cap="flat" cmpd="sng" w="9525">
            <a:solidFill>
              <a:srgbClr val="2021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it" sz="1300">
                <a:solidFill>
                  <a:schemeClr val="dk1"/>
                </a:solidFill>
              </a:rPr>
              <a:t>O Grito foi usado em anúncios de cartoons como Os Simpsons, e Garfield.</a:t>
            </a:r>
            <a:br>
              <a:rPr lang="it" sz="1100">
                <a:solidFill>
                  <a:srgbClr val="404040"/>
                </a:solidFill>
                <a:highlight>
                  <a:schemeClr val="lt1"/>
                </a:highlight>
              </a:rPr>
            </a:br>
            <a:br>
              <a:rPr lang="it" sz="1100">
                <a:solidFill>
                  <a:srgbClr val="404040"/>
                </a:solidFill>
                <a:highlight>
                  <a:schemeClr val="lt1"/>
                </a:highlight>
              </a:rPr>
            </a:br>
            <a:r>
              <a:rPr lang="it" sz="1100" u="sng">
                <a:solidFill>
                  <a:schemeClr val="accent5"/>
                </a:solidFill>
                <a:hlinkClick r:id="rId5">
                  <a:extLst>
                    <a:ext uri="{A12FA001-AC4F-418D-AE19-62706E023703}">
                      <ahyp:hlinkClr val="tx"/>
                    </a:ext>
                  </a:extLst>
                </a:hlinkClick>
              </a:rPr>
              <a:t>https://moviesandmania.com/2017/12/02/the-scream-painting-by-edvard-munch/</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311700" y="225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Cerâmica</a:t>
            </a:r>
            <a:endParaRPr/>
          </a:p>
        </p:txBody>
      </p:sp>
      <p:pic>
        <p:nvPicPr>
          <p:cNvPr id="192" name="Google Shape;192;p29"/>
          <p:cNvPicPr preferRelativeResize="0"/>
          <p:nvPr/>
        </p:nvPicPr>
        <p:blipFill>
          <a:blip r:embed="rId3">
            <a:alphaModFix/>
          </a:blip>
          <a:stretch>
            <a:fillRect/>
          </a:stretch>
        </p:blipFill>
        <p:spPr>
          <a:xfrm>
            <a:off x="1181100" y="932750"/>
            <a:ext cx="6547351" cy="3955800"/>
          </a:xfrm>
          <a:prstGeom prst="rect">
            <a:avLst/>
          </a:prstGeom>
          <a:noFill/>
          <a:ln cap="flat" cmpd="sng" w="19050">
            <a:solidFill>
              <a:schemeClr val="dk2"/>
            </a:solidFill>
            <a:prstDash val="solid"/>
            <a:round/>
            <a:headEnd len="sm" w="sm" type="none"/>
            <a:tailEnd len="sm" w="sm" type="none"/>
          </a:ln>
        </p:spPr>
      </p:pic>
      <p:sp>
        <p:nvSpPr>
          <p:cNvPr id="193" name="Google Shape;193;p29"/>
          <p:cNvSpPr/>
          <p:nvPr/>
        </p:nvSpPr>
        <p:spPr>
          <a:xfrm rot="-829213">
            <a:off x="2892696" y="738587"/>
            <a:ext cx="1582411" cy="342924"/>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1200"/>
              <a:t>      </a:t>
            </a:r>
            <a:r>
              <a:rPr lang="it" sz="1000"/>
              <a:t>palavra-chave</a:t>
            </a:r>
            <a:endParaRPr sz="1000"/>
          </a:p>
        </p:txBody>
      </p:sp>
      <p:sp>
        <p:nvSpPr>
          <p:cNvPr id="194" name="Google Shape;194;p29"/>
          <p:cNvSpPr/>
          <p:nvPr/>
        </p:nvSpPr>
        <p:spPr>
          <a:xfrm rot="1466683">
            <a:off x="140746" y="1204472"/>
            <a:ext cx="1863876" cy="47486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1000"/>
              <a:t>   </a:t>
            </a:r>
            <a:r>
              <a:rPr lang="it" sz="1000"/>
              <a:t>imagem </a:t>
            </a:r>
            <a:r>
              <a:rPr lang="it" sz="1000"/>
              <a:t>seleccionada</a:t>
            </a:r>
            <a:endParaRPr sz="1000"/>
          </a:p>
        </p:txBody>
      </p:sp>
      <p:sp>
        <p:nvSpPr>
          <p:cNvPr id="195" name="Google Shape;195;p29"/>
          <p:cNvSpPr/>
          <p:nvPr/>
        </p:nvSpPr>
        <p:spPr>
          <a:xfrm rot="833269">
            <a:off x="5583072" y="3666287"/>
            <a:ext cx="2022317" cy="395601"/>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1000"/>
              <a:t>      </a:t>
            </a:r>
            <a:r>
              <a:rPr lang="it" sz="1000"/>
              <a:t>imagem seleccionada</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225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Cerâmica</a:t>
            </a:r>
            <a:endParaRPr/>
          </a:p>
        </p:txBody>
      </p:sp>
      <p:pic>
        <p:nvPicPr>
          <p:cNvPr id="201" name="Google Shape;201;p30"/>
          <p:cNvPicPr preferRelativeResize="0"/>
          <p:nvPr/>
        </p:nvPicPr>
        <p:blipFill>
          <a:blip r:embed="rId3">
            <a:alphaModFix/>
          </a:blip>
          <a:stretch>
            <a:fillRect/>
          </a:stretch>
        </p:blipFill>
        <p:spPr>
          <a:xfrm>
            <a:off x="1085525" y="797888"/>
            <a:ext cx="3717049" cy="3349150"/>
          </a:xfrm>
          <a:prstGeom prst="rect">
            <a:avLst/>
          </a:prstGeom>
          <a:noFill/>
          <a:ln cap="flat" cmpd="sng" w="19050">
            <a:solidFill>
              <a:schemeClr val="dk2"/>
            </a:solidFill>
            <a:prstDash val="solid"/>
            <a:round/>
            <a:headEnd len="sm" w="sm" type="none"/>
            <a:tailEnd len="sm" w="sm" type="none"/>
          </a:ln>
        </p:spPr>
      </p:pic>
      <p:sp>
        <p:nvSpPr>
          <p:cNvPr id="202" name="Google Shape;202;p30"/>
          <p:cNvSpPr txBox="1"/>
          <p:nvPr/>
        </p:nvSpPr>
        <p:spPr>
          <a:xfrm>
            <a:off x="2019750" y="4393400"/>
            <a:ext cx="5104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u="sng">
                <a:solidFill>
                  <a:schemeClr val="hlink"/>
                </a:solidFill>
                <a:hlinkClick r:id="rId4"/>
              </a:rPr>
              <a:t>https://fineartamerica.com/featured/the-alien-scream-zoran-peshich.html</a:t>
            </a:r>
            <a:br>
              <a:rPr lang="it" sz="1200"/>
            </a:br>
            <a:r>
              <a:rPr lang="it" sz="1200" u="sng">
                <a:solidFill>
                  <a:schemeClr val="hlink"/>
                </a:solidFill>
                <a:hlinkClick r:id="rId5"/>
              </a:rPr>
              <a:t>https://www.goodsmile.info/en/product/6038/figma+The+Scream.html</a:t>
            </a:r>
            <a:endParaRPr sz="1200"/>
          </a:p>
        </p:txBody>
      </p:sp>
      <p:pic>
        <p:nvPicPr>
          <p:cNvPr id="203" name="Google Shape;203;p30"/>
          <p:cNvPicPr preferRelativeResize="0"/>
          <p:nvPr/>
        </p:nvPicPr>
        <p:blipFill>
          <a:blip r:embed="rId6">
            <a:alphaModFix/>
          </a:blip>
          <a:stretch>
            <a:fillRect/>
          </a:stretch>
        </p:blipFill>
        <p:spPr>
          <a:xfrm>
            <a:off x="5284175" y="797900"/>
            <a:ext cx="2682948" cy="33491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11700" y="190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Selos</a:t>
            </a:r>
            <a:endParaRPr/>
          </a:p>
        </p:txBody>
      </p:sp>
      <p:pic>
        <p:nvPicPr>
          <p:cNvPr id="209" name="Google Shape;209;p31"/>
          <p:cNvPicPr preferRelativeResize="0"/>
          <p:nvPr/>
        </p:nvPicPr>
        <p:blipFill>
          <a:blip r:embed="rId3">
            <a:alphaModFix/>
          </a:blip>
          <a:stretch>
            <a:fillRect/>
          </a:stretch>
        </p:blipFill>
        <p:spPr>
          <a:xfrm>
            <a:off x="443863" y="809625"/>
            <a:ext cx="8256276" cy="4075949"/>
          </a:xfrm>
          <a:prstGeom prst="rect">
            <a:avLst/>
          </a:prstGeom>
          <a:noFill/>
          <a:ln>
            <a:noFill/>
          </a:ln>
        </p:spPr>
      </p:pic>
      <p:sp>
        <p:nvSpPr>
          <p:cNvPr id="210" name="Google Shape;210;p31"/>
          <p:cNvSpPr/>
          <p:nvPr/>
        </p:nvSpPr>
        <p:spPr>
          <a:xfrm>
            <a:off x="3622450" y="633050"/>
            <a:ext cx="1960800" cy="562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palavra-chave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body"/>
          </p:nvPr>
        </p:nvSpPr>
        <p:spPr>
          <a:xfrm>
            <a:off x="311700" y="1152475"/>
            <a:ext cx="4260300" cy="375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300"/>
              <a:t> “</a:t>
            </a:r>
            <a:r>
              <a:rPr b="1" i="1" lang="it" sz="1350">
                <a:solidFill>
                  <a:srgbClr val="202122"/>
                </a:solidFill>
                <a:highlight>
                  <a:srgbClr val="FFFFFF"/>
                </a:highlight>
              </a:rPr>
              <a:t>O Grito</a:t>
            </a:r>
            <a:r>
              <a:rPr lang="it" sz="1350">
                <a:solidFill>
                  <a:srgbClr val="202122"/>
                </a:solidFill>
                <a:highlight>
                  <a:srgbClr val="FFFFFF"/>
                </a:highlight>
              </a:rPr>
              <a:t> é uma série de quatro pinturas do </a:t>
            </a:r>
            <a:r>
              <a:rPr lang="it" sz="1350">
                <a:solidFill>
                  <a:srgbClr val="0645AD"/>
                </a:solidFill>
                <a:highlight>
                  <a:srgbClr val="FFFFFF"/>
                </a:highlight>
                <a:uFill>
                  <a:noFill/>
                </a:uFill>
                <a:hlinkClick r:id="rId3">
                  <a:extLst>
                    <a:ext uri="{A12FA001-AC4F-418D-AE19-62706E023703}">
                      <ahyp:hlinkClr val="tx"/>
                    </a:ext>
                  </a:extLst>
                </a:hlinkClick>
              </a:rPr>
              <a:t>norueguês</a:t>
            </a:r>
            <a:r>
              <a:rPr lang="it" sz="1350">
                <a:solidFill>
                  <a:srgbClr val="202122"/>
                </a:solidFill>
                <a:highlight>
                  <a:srgbClr val="FFFFFF"/>
                </a:highlight>
              </a:rPr>
              <a:t> </a:t>
            </a:r>
            <a:r>
              <a:rPr lang="it" sz="1350">
                <a:solidFill>
                  <a:srgbClr val="0645AD"/>
                </a:solidFill>
                <a:highlight>
                  <a:srgbClr val="FFFFFF"/>
                </a:highlight>
                <a:uFill>
                  <a:noFill/>
                </a:uFill>
                <a:hlinkClick r:id="rId4">
                  <a:extLst>
                    <a:ext uri="{A12FA001-AC4F-418D-AE19-62706E023703}">
                      <ahyp:hlinkClr val="tx"/>
                    </a:ext>
                  </a:extLst>
                </a:hlinkClick>
              </a:rPr>
              <a:t>Edvard Munch</a:t>
            </a:r>
            <a:r>
              <a:rPr lang="it" sz="1350">
                <a:solidFill>
                  <a:srgbClr val="202122"/>
                </a:solidFill>
                <a:highlight>
                  <a:srgbClr val="FFFFFF"/>
                </a:highlight>
              </a:rPr>
              <a:t>, </a:t>
            </a:r>
            <a:r>
              <a:rPr lang="it" sz="1350">
                <a:solidFill>
                  <a:srgbClr val="0645AD"/>
                </a:solidFill>
                <a:highlight>
                  <a:srgbClr val="FFFFFF"/>
                </a:highlight>
                <a:uFill>
                  <a:noFill/>
                </a:uFill>
                <a:hlinkClick r:id="rId5">
                  <a:extLst>
                    <a:ext uri="{A12FA001-AC4F-418D-AE19-62706E023703}">
                      <ahyp:hlinkClr val="tx"/>
                    </a:ext>
                  </a:extLst>
                </a:hlinkClick>
              </a:rPr>
              <a:t>1893</a:t>
            </a:r>
            <a:r>
              <a:rPr lang="it" sz="1350">
                <a:solidFill>
                  <a:srgbClr val="202122"/>
                </a:solidFill>
                <a:highlight>
                  <a:srgbClr val="FFFFFF"/>
                </a:highlight>
              </a:rPr>
              <a:t>. A obra representa uma figura </a:t>
            </a:r>
            <a:r>
              <a:rPr lang="it" sz="1350">
                <a:solidFill>
                  <a:srgbClr val="0645AD"/>
                </a:solidFill>
                <a:highlight>
                  <a:srgbClr val="FFFFFF"/>
                </a:highlight>
                <a:uFill>
                  <a:noFill/>
                </a:uFill>
                <a:hlinkClick r:id="rId6">
                  <a:extLst>
                    <a:ext uri="{A12FA001-AC4F-418D-AE19-62706E023703}">
                      <ahyp:hlinkClr val="tx"/>
                    </a:ext>
                  </a:extLst>
                </a:hlinkClick>
              </a:rPr>
              <a:t>andrógina</a:t>
            </a:r>
            <a:r>
              <a:rPr lang="it" sz="1350">
                <a:solidFill>
                  <a:srgbClr val="202122"/>
                </a:solidFill>
                <a:highlight>
                  <a:srgbClr val="FFFFFF"/>
                </a:highlight>
              </a:rPr>
              <a:t> num momento de profunda angústia e desespero. O plano de fundo é a doca do </a:t>
            </a:r>
            <a:r>
              <a:rPr lang="it" sz="1350">
                <a:solidFill>
                  <a:srgbClr val="0645AD"/>
                </a:solidFill>
                <a:highlight>
                  <a:srgbClr val="FFFFFF"/>
                </a:highlight>
                <a:uFill>
                  <a:noFill/>
                </a:uFill>
                <a:hlinkClick r:id="rId7">
                  <a:extLst>
                    <a:ext uri="{A12FA001-AC4F-418D-AE19-62706E023703}">
                      <ahyp:hlinkClr val="tx"/>
                    </a:ext>
                  </a:extLst>
                </a:hlinkClick>
              </a:rPr>
              <a:t>fiorde de Oslo</a:t>
            </a:r>
            <a:r>
              <a:rPr lang="it" sz="1350">
                <a:solidFill>
                  <a:srgbClr val="202122"/>
                </a:solidFill>
                <a:highlight>
                  <a:srgbClr val="FFFFFF"/>
                </a:highlight>
              </a:rPr>
              <a:t> ao pôr do sol. </a:t>
            </a:r>
            <a:r>
              <a:rPr i="1" lang="it" sz="1350">
                <a:solidFill>
                  <a:srgbClr val="202122"/>
                </a:solidFill>
                <a:highlight>
                  <a:srgbClr val="FFFFFF"/>
                </a:highlight>
              </a:rPr>
              <a:t>O Grito</a:t>
            </a:r>
            <a:r>
              <a:rPr lang="it" sz="1350">
                <a:solidFill>
                  <a:srgbClr val="202122"/>
                </a:solidFill>
                <a:highlight>
                  <a:srgbClr val="FFFFFF"/>
                </a:highlight>
              </a:rPr>
              <a:t> é considerado uma das obras mais importantes do movimento </a:t>
            </a:r>
            <a:r>
              <a:rPr lang="it" sz="1350">
                <a:solidFill>
                  <a:srgbClr val="0645AD"/>
                </a:solidFill>
                <a:highlight>
                  <a:srgbClr val="FFFFFF"/>
                </a:highlight>
                <a:uFill>
                  <a:noFill/>
                </a:uFill>
                <a:hlinkClick r:id="rId8">
                  <a:extLst>
                    <a:ext uri="{A12FA001-AC4F-418D-AE19-62706E023703}">
                      <ahyp:hlinkClr val="tx"/>
                    </a:ext>
                  </a:extLst>
                </a:hlinkClick>
              </a:rPr>
              <a:t>expressionista</a:t>
            </a:r>
            <a:r>
              <a:rPr lang="it" sz="1350">
                <a:solidFill>
                  <a:srgbClr val="202122"/>
                </a:solidFill>
                <a:highlight>
                  <a:srgbClr val="FFFFFF"/>
                </a:highlight>
              </a:rPr>
              <a:t> e adquiriu um estatuto de ícone cultural.”</a:t>
            </a:r>
            <a:br>
              <a:rPr lang="it" sz="1350">
                <a:solidFill>
                  <a:srgbClr val="202122"/>
                </a:solidFill>
                <a:highlight>
                  <a:srgbClr val="FFFFFF"/>
                </a:highlight>
              </a:rPr>
            </a:br>
            <a:br>
              <a:rPr lang="it" sz="1350">
                <a:solidFill>
                  <a:srgbClr val="202122"/>
                </a:solidFill>
                <a:highlight>
                  <a:srgbClr val="FFFFFF"/>
                </a:highlight>
              </a:rPr>
            </a:br>
            <a:r>
              <a:rPr lang="it" sz="1350">
                <a:solidFill>
                  <a:srgbClr val="202122"/>
                </a:solidFill>
                <a:highlight>
                  <a:srgbClr val="FFFFFF"/>
                </a:highlight>
              </a:rPr>
              <a:t> </a:t>
            </a:r>
            <a:r>
              <a:rPr lang="it" sz="1350">
                <a:solidFill>
                  <a:srgbClr val="202122"/>
                </a:solidFill>
                <a:highlight>
                  <a:schemeClr val="lt1"/>
                </a:highlight>
              </a:rPr>
              <a:t>Escolhi este tema pela expressividade da obra e o seu impacto no mundo artístico e social.</a:t>
            </a:r>
            <a:br>
              <a:rPr lang="it" sz="1350">
                <a:solidFill>
                  <a:srgbClr val="202122"/>
                </a:solidFill>
                <a:highlight>
                  <a:srgbClr val="FFFFFF"/>
                </a:highlight>
              </a:rPr>
            </a:br>
            <a:br>
              <a:rPr lang="it" sz="1350">
                <a:solidFill>
                  <a:srgbClr val="202122"/>
                </a:solidFill>
                <a:highlight>
                  <a:srgbClr val="FFFFFF"/>
                </a:highlight>
              </a:rPr>
            </a:br>
            <a:br>
              <a:rPr lang="it" sz="1350">
                <a:solidFill>
                  <a:srgbClr val="202122"/>
                </a:solidFill>
                <a:highlight>
                  <a:srgbClr val="FFFFFF"/>
                </a:highlight>
              </a:rPr>
            </a:br>
            <a:br>
              <a:rPr lang="it" sz="1350">
                <a:solidFill>
                  <a:srgbClr val="202122"/>
                </a:solidFill>
                <a:highlight>
                  <a:srgbClr val="FFFFFF"/>
                </a:highlight>
              </a:rPr>
            </a:br>
            <a:r>
              <a:rPr lang="it" sz="1350" u="sng">
                <a:solidFill>
                  <a:schemeClr val="hlink"/>
                </a:solidFill>
                <a:highlight>
                  <a:srgbClr val="FFFFFF"/>
                </a:highlight>
                <a:hlinkClick r:id="rId9"/>
              </a:rPr>
              <a:t>https://pt.wikipedia.org/wiki/O_Grito</a:t>
            </a:r>
            <a:endParaRPr sz="2100"/>
          </a:p>
        </p:txBody>
      </p:sp>
      <p:sp>
        <p:nvSpPr>
          <p:cNvPr id="66" name="Google Shape;66;p14"/>
          <p:cNvSpPr txBox="1"/>
          <p:nvPr>
            <p:ph type="title"/>
          </p:nvPr>
        </p:nvSpPr>
        <p:spPr>
          <a:xfrm>
            <a:off x="31170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500">
                <a:solidFill>
                  <a:srgbClr val="B7B7B7"/>
                </a:solidFill>
              </a:rPr>
              <a:t>O Grito - Apresentação</a:t>
            </a:r>
            <a:endParaRPr sz="2500">
              <a:solidFill>
                <a:srgbClr val="B7B7B7"/>
              </a:solidFill>
            </a:endParaRPr>
          </a:p>
        </p:txBody>
      </p:sp>
      <p:pic>
        <p:nvPicPr>
          <p:cNvPr id="67" name="Google Shape;67;p14"/>
          <p:cNvPicPr preferRelativeResize="0"/>
          <p:nvPr/>
        </p:nvPicPr>
        <p:blipFill>
          <a:blip r:embed="rId10">
            <a:alphaModFix/>
          </a:blip>
          <a:stretch>
            <a:fillRect/>
          </a:stretch>
        </p:blipFill>
        <p:spPr>
          <a:xfrm>
            <a:off x="5250975" y="912850"/>
            <a:ext cx="2381250" cy="3009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ph type="title"/>
          </p:nvPr>
        </p:nvSpPr>
        <p:spPr>
          <a:xfrm>
            <a:off x="311700" y="191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Selos</a:t>
            </a:r>
            <a:endParaRPr/>
          </a:p>
        </p:txBody>
      </p:sp>
      <p:pic>
        <p:nvPicPr>
          <p:cNvPr id="216" name="Google Shape;216;p32"/>
          <p:cNvPicPr preferRelativeResize="0"/>
          <p:nvPr/>
        </p:nvPicPr>
        <p:blipFill>
          <a:blip r:embed="rId3">
            <a:alphaModFix/>
          </a:blip>
          <a:stretch>
            <a:fillRect/>
          </a:stretch>
        </p:blipFill>
        <p:spPr>
          <a:xfrm>
            <a:off x="4082350" y="698025"/>
            <a:ext cx="3881369" cy="4074851"/>
          </a:xfrm>
          <a:prstGeom prst="rect">
            <a:avLst/>
          </a:prstGeom>
          <a:noFill/>
          <a:ln cap="flat" cmpd="sng" w="19050">
            <a:solidFill>
              <a:schemeClr val="dk2"/>
            </a:solidFill>
            <a:prstDash val="solid"/>
            <a:round/>
            <a:headEnd len="sm" w="sm" type="none"/>
            <a:tailEnd len="sm" w="sm" type="none"/>
          </a:ln>
        </p:spPr>
      </p:pic>
      <p:sp>
        <p:nvSpPr>
          <p:cNvPr id="217" name="Google Shape;217;p32"/>
          <p:cNvSpPr/>
          <p:nvPr/>
        </p:nvSpPr>
        <p:spPr>
          <a:xfrm>
            <a:off x="1165975" y="912100"/>
            <a:ext cx="2576400" cy="2002800"/>
          </a:xfrm>
          <a:prstGeom prst="wedgeRoundRectCallout">
            <a:avLst>
              <a:gd fmla="val 47082" name="adj1"/>
              <a:gd fmla="val 62680" name="adj2"/>
              <a:gd fmla="val 0" name="adj3"/>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O Correio Norueguês celebrou os 150 anos do artista Edvard Munch ao publicar selos de O Grito</a:t>
            </a:r>
            <a:br>
              <a:rPr lang="it"/>
            </a:br>
            <a:br>
              <a:rPr lang="it"/>
            </a:br>
            <a:r>
              <a:rPr lang="it" sz="1100" u="sng">
                <a:solidFill>
                  <a:schemeClr val="hlink"/>
                </a:solidFill>
                <a:hlinkClick r:id="rId4"/>
              </a:rPr>
              <a:t>https://thornews.com/2013/02/14/munchs-the-scream-on-a-postage-stamp/</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143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Puzzles</a:t>
            </a:r>
            <a:endParaRPr/>
          </a:p>
        </p:txBody>
      </p:sp>
      <p:pic>
        <p:nvPicPr>
          <p:cNvPr id="223" name="Google Shape;223;p33"/>
          <p:cNvPicPr preferRelativeResize="0"/>
          <p:nvPr/>
        </p:nvPicPr>
        <p:blipFill>
          <a:blip r:embed="rId3">
            <a:alphaModFix/>
          </a:blip>
          <a:stretch>
            <a:fillRect/>
          </a:stretch>
        </p:blipFill>
        <p:spPr>
          <a:xfrm>
            <a:off x="538702" y="993866"/>
            <a:ext cx="3680575" cy="3617185"/>
          </a:xfrm>
          <a:prstGeom prst="rect">
            <a:avLst/>
          </a:prstGeom>
          <a:noFill/>
          <a:ln>
            <a:noFill/>
          </a:ln>
        </p:spPr>
      </p:pic>
      <p:pic>
        <p:nvPicPr>
          <p:cNvPr id="224" name="Google Shape;224;p33"/>
          <p:cNvPicPr preferRelativeResize="0"/>
          <p:nvPr/>
        </p:nvPicPr>
        <p:blipFill>
          <a:blip r:embed="rId4">
            <a:alphaModFix/>
          </a:blip>
          <a:stretch>
            <a:fillRect/>
          </a:stretch>
        </p:blipFill>
        <p:spPr>
          <a:xfrm>
            <a:off x="4874000" y="993875"/>
            <a:ext cx="3454050" cy="3152701"/>
          </a:xfrm>
          <a:prstGeom prst="rect">
            <a:avLst/>
          </a:prstGeom>
          <a:noFill/>
          <a:ln cap="flat" cmpd="sng" w="19050">
            <a:solidFill>
              <a:schemeClr val="dk2"/>
            </a:solidFill>
            <a:prstDash val="solid"/>
            <a:round/>
            <a:headEnd len="sm" w="sm" type="none"/>
            <a:tailEnd len="sm" w="sm" type="none"/>
          </a:ln>
        </p:spPr>
      </p:pic>
      <p:sp>
        <p:nvSpPr>
          <p:cNvPr id="225" name="Google Shape;225;p33"/>
          <p:cNvSpPr txBox="1"/>
          <p:nvPr/>
        </p:nvSpPr>
        <p:spPr>
          <a:xfrm>
            <a:off x="4662125" y="4229325"/>
            <a:ext cx="3877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u="sng">
                <a:solidFill>
                  <a:schemeClr val="hlink"/>
                </a:solidFill>
                <a:hlinkClick r:id="rId5"/>
              </a:rPr>
              <a:t>https://www.fnac.pt/Puzzle-Edvard-Munch-O-Grito-1000-Pecas-Puzzles-1000-2000-Pecas/a690801</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238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Graffiti</a:t>
            </a:r>
            <a:endParaRPr/>
          </a:p>
        </p:txBody>
      </p:sp>
      <p:pic>
        <p:nvPicPr>
          <p:cNvPr id="231" name="Google Shape;231;p34"/>
          <p:cNvPicPr preferRelativeResize="0"/>
          <p:nvPr/>
        </p:nvPicPr>
        <p:blipFill>
          <a:blip r:embed="rId3">
            <a:alphaModFix/>
          </a:blip>
          <a:stretch>
            <a:fillRect/>
          </a:stretch>
        </p:blipFill>
        <p:spPr>
          <a:xfrm>
            <a:off x="168750" y="926350"/>
            <a:ext cx="4800374" cy="3516451"/>
          </a:xfrm>
          <a:prstGeom prst="rect">
            <a:avLst/>
          </a:prstGeom>
          <a:noFill/>
          <a:ln cap="flat" cmpd="sng" w="19050">
            <a:solidFill>
              <a:schemeClr val="dk2"/>
            </a:solidFill>
            <a:prstDash val="solid"/>
            <a:round/>
            <a:headEnd len="sm" w="sm" type="none"/>
            <a:tailEnd len="sm" w="sm" type="none"/>
          </a:ln>
        </p:spPr>
      </p:pic>
      <p:sp>
        <p:nvSpPr>
          <p:cNvPr id="232" name="Google Shape;232;p34"/>
          <p:cNvSpPr/>
          <p:nvPr/>
        </p:nvSpPr>
        <p:spPr>
          <a:xfrm>
            <a:off x="1400350" y="810850"/>
            <a:ext cx="1416600" cy="425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palavra-chave</a:t>
            </a:r>
            <a:endParaRPr/>
          </a:p>
        </p:txBody>
      </p:sp>
      <p:pic>
        <p:nvPicPr>
          <p:cNvPr id="233" name="Google Shape;233;p34"/>
          <p:cNvPicPr preferRelativeResize="0"/>
          <p:nvPr/>
        </p:nvPicPr>
        <p:blipFill>
          <a:blip r:embed="rId4">
            <a:alphaModFix/>
          </a:blip>
          <a:stretch>
            <a:fillRect/>
          </a:stretch>
        </p:blipFill>
        <p:spPr>
          <a:xfrm>
            <a:off x="5140350" y="917700"/>
            <a:ext cx="3514965" cy="3582975"/>
          </a:xfrm>
          <a:prstGeom prst="rect">
            <a:avLst/>
          </a:prstGeom>
          <a:noFill/>
          <a:ln cap="flat" cmpd="sng" w="19050">
            <a:solidFill>
              <a:schemeClr val="dk2"/>
            </a:solidFill>
            <a:prstDash val="solid"/>
            <a:round/>
            <a:headEnd len="sm" w="sm" type="none"/>
            <a:tailEnd len="sm" w="sm" type="none"/>
          </a:ln>
        </p:spPr>
      </p:pic>
      <p:sp>
        <p:nvSpPr>
          <p:cNvPr id="234" name="Google Shape;234;p34"/>
          <p:cNvSpPr txBox="1"/>
          <p:nvPr/>
        </p:nvSpPr>
        <p:spPr>
          <a:xfrm>
            <a:off x="5140350" y="4560500"/>
            <a:ext cx="359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800" u="sng">
                <a:solidFill>
                  <a:schemeClr val="hlink"/>
                </a:solidFill>
                <a:hlinkClick r:id="rId5"/>
              </a:rPr>
              <a:t>https://www.lot-art.com/auction-lots/The-Scream-Mural-Edvard-Munchs-Childhood-Home-Oslo-Norway/26hankoneal-scream_mural-06.5.21-phi</a:t>
            </a:r>
            <a:endParaRPr sz="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00" y="183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Tatuagens</a:t>
            </a:r>
            <a:endParaRPr/>
          </a:p>
        </p:txBody>
      </p:sp>
      <p:pic>
        <p:nvPicPr>
          <p:cNvPr id="240" name="Google Shape;240;p35"/>
          <p:cNvPicPr preferRelativeResize="0"/>
          <p:nvPr/>
        </p:nvPicPr>
        <p:blipFill>
          <a:blip r:embed="rId3">
            <a:alphaModFix/>
          </a:blip>
          <a:stretch>
            <a:fillRect/>
          </a:stretch>
        </p:blipFill>
        <p:spPr>
          <a:xfrm>
            <a:off x="391825" y="901325"/>
            <a:ext cx="3956475" cy="3884401"/>
          </a:xfrm>
          <a:prstGeom prst="rect">
            <a:avLst/>
          </a:prstGeom>
          <a:noFill/>
          <a:ln>
            <a:noFill/>
          </a:ln>
        </p:spPr>
      </p:pic>
      <p:pic>
        <p:nvPicPr>
          <p:cNvPr id="241" name="Google Shape;241;p35"/>
          <p:cNvPicPr preferRelativeResize="0"/>
          <p:nvPr/>
        </p:nvPicPr>
        <p:blipFill>
          <a:blip r:embed="rId4">
            <a:alphaModFix/>
          </a:blip>
          <a:stretch>
            <a:fillRect/>
          </a:stretch>
        </p:blipFill>
        <p:spPr>
          <a:xfrm>
            <a:off x="4500700" y="908925"/>
            <a:ext cx="4490900" cy="3284094"/>
          </a:xfrm>
          <a:prstGeom prst="rect">
            <a:avLst/>
          </a:prstGeom>
          <a:noFill/>
          <a:ln cap="flat" cmpd="sng" w="19050">
            <a:solidFill>
              <a:schemeClr val="dk2"/>
            </a:solidFill>
            <a:prstDash val="solid"/>
            <a:round/>
            <a:headEnd len="sm" w="sm" type="none"/>
            <a:tailEnd len="sm" w="sm" type="none"/>
          </a:ln>
        </p:spPr>
      </p:pic>
      <p:sp>
        <p:nvSpPr>
          <p:cNvPr id="242" name="Google Shape;242;p35"/>
          <p:cNvSpPr txBox="1"/>
          <p:nvPr/>
        </p:nvSpPr>
        <p:spPr>
          <a:xfrm>
            <a:off x="5254000" y="4349875"/>
            <a:ext cx="37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hlink"/>
                </a:solidFill>
                <a:hlinkClick r:id="rId5"/>
              </a:rPr>
              <a:t>https://pt.tattoofilter.com/p/26930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311700" y="27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Roubo</a:t>
            </a:r>
            <a:endParaRPr/>
          </a:p>
        </p:txBody>
      </p:sp>
      <p:pic>
        <p:nvPicPr>
          <p:cNvPr id="248" name="Google Shape;248;p36"/>
          <p:cNvPicPr preferRelativeResize="0"/>
          <p:nvPr/>
        </p:nvPicPr>
        <p:blipFill>
          <a:blip r:embed="rId3">
            <a:alphaModFix/>
          </a:blip>
          <a:stretch>
            <a:fillRect/>
          </a:stretch>
        </p:blipFill>
        <p:spPr>
          <a:xfrm>
            <a:off x="462400" y="846925"/>
            <a:ext cx="3380965" cy="3991776"/>
          </a:xfrm>
          <a:prstGeom prst="rect">
            <a:avLst/>
          </a:prstGeom>
          <a:noFill/>
          <a:ln>
            <a:noFill/>
          </a:ln>
        </p:spPr>
      </p:pic>
      <p:pic>
        <p:nvPicPr>
          <p:cNvPr id="249" name="Google Shape;249;p36"/>
          <p:cNvPicPr preferRelativeResize="0"/>
          <p:nvPr/>
        </p:nvPicPr>
        <p:blipFill>
          <a:blip r:embed="rId4">
            <a:alphaModFix/>
          </a:blip>
          <a:stretch>
            <a:fillRect/>
          </a:stretch>
        </p:blipFill>
        <p:spPr>
          <a:xfrm>
            <a:off x="4307190" y="846925"/>
            <a:ext cx="4110998" cy="3991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311700" y="163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Roubo</a:t>
            </a:r>
            <a:endParaRPr/>
          </a:p>
        </p:txBody>
      </p:sp>
      <p:sp>
        <p:nvSpPr>
          <p:cNvPr id="255" name="Google Shape;255;p37"/>
          <p:cNvSpPr/>
          <p:nvPr/>
        </p:nvSpPr>
        <p:spPr>
          <a:xfrm>
            <a:off x="160700" y="736450"/>
            <a:ext cx="2250300" cy="2176800"/>
          </a:xfrm>
          <a:prstGeom prst="wedgeRoundRectCallout">
            <a:avLst>
              <a:gd fmla="val 50001" name="adj1"/>
              <a:gd fmla="val 6909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6129"/>
              </a:lnSpc>
              <a:spcBef>
                <a:spcPts val="2400"/>
              </a:spcBef>
              <a:spcAft>
                <a:spcPts val="0"/>
              </a:spcAft>
              <a:buClr>
                <a:schemeClr val="dk1"/>
              </a:buClr>
              <a:buSzPts val="1100"/>
              <a:buFont typeface="Arial"/>
              <a:buNone/>
            </a:pPr>
            <a:r>
              <a:t/>
            </a:r>
            <a:endParaRPr b="1" sz="3100">
              <a:solidFill>
                <a:srgbClr val="0A0A0A"/>
              </a:solidFill>
              <a:highlight>
                <a:srgbClr val="FEFEFE"/>
              </a:highlight>
              <a:latin typeface="Times New Roman"/>
              <a:ea typeface="Times New Roman"/>
              <a:cs typeface="Times New Roman"/>
              <a:sym typeface="Times New Roman"/>
            </a:endParaRPr>
          </a:p>
          <a:p>
            <a:pPr indent="0" lvl="0" marL="0" rtl="0" algn="l">
              <a:spcBef>
                <a:spcPts val="600"/>
              </a:spcBef>
              <a:spcAft>
                <a:spcPts val="0"/>
              </a:spcAft>
              <a:buNone/>
            </a:pPr>
            <a:r>
              <a:rPr lang="it"/>
              <a:t>“O Grito” e “Madona” de Edvard Munch roubados em 2004 em Oslo no Museu Munch.</a:t>
            </a:r>
            <a:br>
              <a:rPr lang="it"/>
            </a:br>
            <a:br>
              <a:rPr lang="it"/>
            </a:br>
            <a:br>
              <a:rPr lang="it"/>
            </a:br>
            <a:br>
              <a:rPr lang="it"/>
            </a:br>
            <a:br>
              <a:rPr lang="it"/>
            </a:br>
            <a:endParaRPr/>
          </a:p>
        </p:txBody>
      </p:sp>
      <p:pic>
        <p:nvPicPr>
          <p:cNvPr id="256" name="Google Shape;256;p37"/>
          <p:cNvPicPr preferRelativeResize="0"/>
          <p:nvPr/>
        </p:nvPicPr>
        <p:blipFill>
          <a:blip r:embed="rId3">
            <a:alphaModFix/>
          </a:blip>
          <a:stretch>
            <a:fillRect/>
          </a:stretch>
        </p:blipFill>
        <p:spPr>
          <a:xfrm>
            <a:off x="5416450" y="587475"/>
            <a:ext cx="3194484" cy="4102250"/>
          </a:xfrm>
          <a:prstGeom prst="rect">
            <a:avLst/>
          </a:prstGeom>
          <a:noFill/>
          <a:ln>
            <a:noFill/>
          </a:ln>
        </p:spPr>
      </p:pic>
      <p:pic>
        <p:nvPicPr>
          <p:cNvPr id="257" name="Google Shape;257;p37"/>
          <p:cNvPicPr preferRelativeResize="0"/>
          <p:nvPr/>
        </p:nvPicPr>
        <p:blipFill>
          <a:blip r:embed="rId4">
            <a:alphaModFix/>
          </a:blip>
          <a:stretch>
            <a:fillRect/>
          </a:stretch>
        </p:blipFill>
        <p:spPr>
          <a:xfrm>
            <a:off x="2552738" y="2287050"/>
            <a:ext cx="2721976" cy="1660650"/>
          </a:xfrm>
          <a:prstGeom prst="rect">
            <a:avLst/>
          </a:prstGeom>
          <a:noFill/>
          <a:ln>
            <a:noFill/>
          </a:ln>
        </p:spPr>
      </p:pic>
      <p:sp>
        <p:nvSpPr>
          <p:cNvPr id="258" name="Google Shape;258;p37"/>
          <p:cNvSpPr txBox="1"/>
          <p:nvPr/>
        </p:nvSpPr>
        <p:spPr>
          <a:xfrm>
            <a:off x="355375" y="4319850"/>
            <a:ext cx="4661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u="sng">
                <a:solidFill>
                  <a:schemeClr val="hlink"/>
                </a:solidFill>
                <a:hlinkClick r:id="rId5"/>
              </a:rPr>
              <a:t>https://twitter.com/craigdbutt/status/1032014530551971840</a:t>
            </a:r>
            <a:br>
              <a:rPr lang="it" sz="1100"/>
            </a:br>
            <a:r>
              <a:rPr lang="it" sz="1100" u="sng">
                <a:solidFill>
                  <a:schemeClr val="hlink"/>
                </a:solidFill>
                <a:hlinkClick r:id="rId6"/>
              </a:rPr>
              <a:t>https://www.tribpub.com/gdpr/nydailynews.com/</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8"/>
          <p:cNvSpPr txBox="1"/>
          <p:nvPr>
            <p:ph type="title"/>
          </p:nvPr>
        </p:nvSpPr>
        <p:spPr>
          <a:xfrm>
            <a:off x="31170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500">
                <a:solidFill>
                  <a:srgbClr val="B7B7B7"/>
                </a:solidFill>
              </a:rPr>
              <a:t>Grito - Artsteps</a:t>
            </a:r>
            <a:endParaRPr sz="2500">
              <a:solidFill>
                <a:srgbClr val="B7B7B7"/>
              </a:solidFill>
            </a:endParaRPr>
          </a:p>
        </p:txBody>
      </p:sp>
      <p:sp>
        <p:nvSpPr>
          <p:cNvPr id="264" name="Google Shape;264;p38"/>
          <p:cNvSpPr txBox="1"/>
          <p:nvPr/>
        </p:nvSpPr>
        <p:spPr>
          <a:xfrm>
            <a:off x="311700" y="46477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hlink"/>
                </a:solidFill>
                <a:latin typeface="Oxygen"/>
                <a:ea typeface="Oxygen"/>
                <a:cs typeface="Oxygen"/>
                <a:sym typeface="Oxygen"/>
                <a:hlinkClick r:id="rId3"/>
              </a:rPr>
              <a:t>https://www.artsteps.com/view/625de55c1ccaba6ee64b11ae</a:t>
            </a:r>
            <a:endParaRPr>
              <a:latin typeface="Oxygen"/>
              <a:ea typeface="Oxygen"/>
              <a:cs typeface="Oxygen"/>
              <a:sym typeface="Oxygen"/>
            </a:endParaRPr>
          </a:p>
        </p:txBody>
      </p:sp>
      <p:pic>
        <p:nvPicPr>
          <p:cNvPr id="265" name="Google Shape;265;p38"/>
          <p:cNvPicPr preferRelativeResize="0"/>
          <p:nvPr/>
        </p:nvPicPr>
        <p:blipFill>
          <a:blip r:embed="rId4">
            <a:alphaModFix/>
          </a:blip>
          <a:stretch>
            <a:fillRect/>
          </a:stretch>
        </p:blipFill>
        <p:spPr>
          <a:xfrm>
            <a:off x="311700" y="847300"/>
            <a:ext cx="6523115" cy="3573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31170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500">
                <a:solidFill>
                  <a:srgbClr val="B7B7B7"/>
                </a:solidFill>
              </a:rPr>
              <a:t>Conclusões e recomendações</a:t>
            </a:r>
            <a:endParaRPr sz="2500">
              <a:solidFill>
                <a:srgbClr val="B7B7B7"/>
              </a:solidFill>
            </a:endParaRPr>
          </a:p>
        </p:txBody>
      </p:sp>
      <p:sp>
        <p:nvSpPr>
          <p:cNvPr id="271" name="Google Shape;271;p39"/>
          <p:cNvSpPr txBox="1"/>
          <p:nvPr/>
        </p:nvSpPr>
        <p:spPr>
          <a:xfrm>
            <a:off x="408675" y="769850"/>
            <a:ext cx="8249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 A Obra-prima O Grito do norueguês Edvard Munch é classificada como </a:t>
            </a:r>
            <a:r>
              <a:rPr lang="it"/>
              <a:t>precursor</a:t>
            </a:r>
            <a:r>
              <a:rPr lang="it"/>
              <a:t> do expressionismo. Aborda um estado emocional de </a:t>
            </a:r>
            <a:r>
              <a:rPr lang="it"/>
              <a:t>conflicto</a:t>
            </a:r>
            <a:r>
              <a:rPr lang="it"/>
              <a:t> que simboliza medo, ansiedade, melancolia e solidão.</a:t>
            </a:r>
            <a:br>
              <a:rPr lang="it"/>
            </a:br>
            <a:r>
              <a:rPr lang="it"/>
              <a:t>É uma obra das mais populares de todos os tempos onde expressa algumas das </a:t>
            </a:r>
            <a:r>
              <a:rPr lang="it"/>
              <a:t>características</a:t>
            </a:r>
            <a:r>
              <a:rPr lang="it"/>
              <a:t> de Munch como a expressividade das linhas, o pouco uso de formas e o simbolismo da cor.</a:t>
            </a:r>
            <a:br>
              <a:rPr lang="it"/>
            </a:br>
            <a:r>
              <a:rPr lang="it"/>
              <a:t>Para concluir recomendo algumas das obras de Edvard Munch que seguem bem o padrão emotivo e </a:t>
            </a:r>
            <a:r>
              <a:rPr lang="it"/>
              <a:t>artístico</a:t>
            </a:r>
            <a:r>
              <a:rPr lang="it"/>
              <a:t> utilizado em O Grito.</a:t>
            </a:r>
            <a:endParaRPr/>
          </a:p>
        </p:txBody>
      </p:sp>
      <p:pic>
        <p:nvPicPr>
          <p:cNvPr id="272" name="Google Shape;272;p39"/>
          <p:cNvPicPr preferRelativeResize="0"/>
          <p:nvPr/>
        </p:nvPicPr>
        <p:blipFill>
          <a:blip r:embed="rId3">
            <a:alphaModFix/>
          </a:blip>
          <a:stretch>
            <a:fillRect/>
          </a:stretch>
        </p:blipFill>
        <p:spPr>
          <a:xfrm>
            <a:off x="2371600" y="2247350"/>
            <a:ext cx="2010258" cy="2591348"/>
          </a:xfrm>
          <a:prstGeom prst="rect">
            <a:avLst/>
          </a:prstGeom>
          <a:noFill/>
          <a:ln>
            <a:noFill/>
          </a:ln>
        </p:spPr>
      </p:pic>
      <p:sp>
        <p:nvSpPr>
          <p:cNvPr id="273" name="Google Shape;273;p39"/>
          <p:cNvSpPr txBox="1"/>
          <p:nvPr/>
        </p:nvSpPr>
        <p:spPr>
          <a:xfrm>
            <a:off x="929250" y="4438500"/>
            <a:ext cx="164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hlink"/>
                </a:solidFill>
                <a:hlinkClick r:id="rId4"/>
              </a:rPr>
              <a:t>Angústia, 1</a:t>
            </a:r>
            <a:r>
              <a:rPr lang="it" u="sng">
                <a:solidFill>
                  <a:schemeClr val="hlink"/>
                </a:solidFill>
                <a:hlinkClick r:id="rId5"/>
              </a:rPr>
              <a:t>894</a:t>
            </a:r>
            <a:endParaRPr/>
          </a:p>
        </p:txBody>
      </p:sp>
      <p:pic>
        <p:nvPicPr>
          <p:cNvPr id="274" name="Google Shape;274;p39"/>
          <p:cNvPicPr preferRelativeResize="0"/>
          <p:nvPr/>
        </p:nvPicPr>
        <p:blipFill>
          <a:blip r:embed="rId6">
            <a:alphaModFix/>
          </a:blip>
          <a:stretch>
            <a:fillRect/>
          </a:stretch>
        </p:blipFill>
        <p:spPr>
          <a:xfrm>
            <a:off x="4473050" y="2247350"/>
            <a:ext cx="2676206" cy="2191152"/>
          </a:xfrm>
          <a:prstGeom prst="rect">
            <a:avLst/>
          </a:prstGeom>
          <a:noFill/>
          <a:ln>
            <a:noFill/>
          </a:ln>
        </p:spPr>
      </p:pic>
      <p:sp>
        <p:nvSpPr>
          <p:cNvPr id="275" name="Google Shape;275;p39"/>
          <p:cNvSpPr txBox="1"/>
          <p:nvPr/>
        </p:nvSpPr>
        <p:spPr>
          <a:xfrm>
            <a:off x="4759900" y="4473675"/>
            <a:ext cx="28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hlink"/>
                </a:solidFill>
                <a:hlinkClick r:id="rId7"/>
              </a:rPr>
              <a:t>Vampire (ou Love and Pain), 1893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203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500">
                <a:solidFill>
                  <a:srgbClr val="B7B7B7"/>
                </a:solidFill>
              </a:rPr>
              <a:t>As quatro versões de O Grito</a:t>
            </a:r>
            <a:endParaRPr sz="2500">
              <a:solidFill>
                <a:srgbClr val="B7B7B7"/>
              </a:solidFill>
            </a:endParaRPr>
          </a:p>
          <a:p>
            <a:pPr indent="0" lvl="0" marL="0" rtl="0" algn="l">
              <a:spcBef>
                <a:spcPts val="0"/>
              </a:spcBef>
              <a:spcAft>
                <a:spcPts val="0"/>
              </a:spcAft>
              <a:buClr>
                <a:schemeClr val="dk1"/>
              </a:buClr>
              <a:buSzPts val="1100"/>
              <a:buFont typeface="Arial"/>
              <a:buNone/>
            </a:pPr>
            <a:r>
              <a:t/>
            </a:r>
            <a:endParaRPr sz="2500">
              <a:solidFill>
                <a:srgbClr val="B7B7B7"/>
              </a:solidFill>
            </a:endParaRPr>
          </a:p>
        </p:txBody>
      </p:sp>
      <p:sp>
        <p:nvSpPr>
          <p:cNvPr id="73" name="Google Shape;73;p15"/>
          <p:cNvSpPr txBox="1"/>
          <p:nvPr/>
        </p:nvSpPr>
        <p:spPr>
          <a:xfrm>
            <a:off x="311700" y="4373025"/>
            <a:ext cx="3609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u="sng">
                <a:solidFill>
                  <a:schemeClr val="accent5"/>
                </a:solidFill>
                <a:hlinkClick r:id="rId3">
                  <a:extLst>
                    <a:ext uri="{A12FA001-AC4F-418D-AE19-62706E023703}">
                      <ahyp:hlinkClr val="tx"/>
                    </a:ext>
                  </a:extLst>
                </a:hlinkClick>
              </a:rPr>
              <a:t>https://www.gqportugal.pt/historia-de-uma-obra-de-arte-o-grito</a:t>
            </a:r>
            <a:endParaRPr/>
          </a:p>
        </p:txBody>
      </p:sp>
      <p:pic>
        <p:nvPicPr>
          <p:cNvPr id="74" name="Google Shape;74;p15"/>
          <p:cNvPicPr preferRelativeResize="0"/>
          <p:nvPr/>
        </p:nvPicPr>
        <p:blipFill>
          <a:blip r:embed="rId4">
            <a:alphaModFix/>
          </a:blip>
          <a:stretch>
            <a:fillRect/>
          </a:stretch>
        </p:blipFill>
        <p:spPr>
          <a:xfrm>
            <a:off x="5464050" y="90589"/>
            <a:ext cx="3609600" cy="5138661"/>
          </a:xfrm>
          <a:prstGeom prst="rect">
            <a:avLst/>
          </a:prstGeom>
          <a:noFill/>
          <a:ln cap="flat" cmpd="sng" w="19050">
            <a:solidFill>
              <a:schemeClr val="dk2"/>
            </a:solidFill>
            <a:prstDash val="solid"/>
            <a:round/>
            <a:headEnd len="sm" w="sm" type="none"/>
            <a:tailEnd len="sm" w="sm" type="none"/>
          </a:ln>
        </p:spPr>
      </p:pic>
      <p:pic>
        <p:nvPicPr>
          <p:cNvPr id="75" name="Google Shape;75;p15"/>
          <p:cNvPicPr preferRelativeResize="0"/>
          <p:nvPr/>
        </p:nvPicPr>
        <p:blipFill>
          <a:blip r:embed="rId5">
            <a:alphaModFix/>
          </a:blip>
          <a:stretch>
            <a:fillRect/>
          </a:stretch>
        </p:blipFill>
        <p:spPr>
          <a:xfrm>
            <a:off x="311700" y="807300"/>
            <a:ext cx="3772239" cy="3534750"/>
          </a:xfrm>
          <a:prstGeom prst="rect">
            <a:avLst/>
          </a:prstGeom>
          <a:noFill/>
          <a:ln cap="flat" cmpd="sng" w="19050">
            <a:solidFill>
              <a:schemeClr val="dk2"/>
            </a:solidFill>
            <a:prstDash val="solid"/>
            <a:round/>
            <a:headEnd len="sm" w="sm" type="none"/>
            <a:tailEnd len="sm" w="sm" type="none"/>
          </a:ln>
        </p:spPr>
      </p:pic>
      <p:sp>
        <p:nvSpPr>
          <p:cNvPr id="76" name="Google Shape;76;p15"/>
          <p:cNvSpPr/>
          <p:nvPr/>
        </p:nvSpPr>
        <p:spPr>
          <a:xfrm>
            <a:off x="3534500" y="2765375"/>
            <a:ext cx="1815300" cy="615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Link </a:t>
            </a:r>
            <a:r>
              <a:rPr lang="it"/>
              <a:t>seleccionado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23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criador de O Grito</a:t>
            </a:r>
            <a:endParaRPr/>
          </a:p>
        </p:txBody>
      </p:sp>
      <p:pic>
        <p:nvPicPr>
          <p:cNvPr id="82" name="Google Shape;82;p16"/>
          <p:cNvPicPr preferRelativeResize="0"/>
          <p:nvPr/>
        </p:nvPicPr>
        <p:blipFill>
          <a:blip r:embed="rId3">
            <a:alphaModFix/>
          </a:blip>
          <a:stretch>
            <a:fillRect/>
          </a:stretch>
        </p:blipFill>
        <p:spPr>
          <a:xfrm>
            <a:off x="643225" y="806750"/>
            <a:ext cx="3523271" cy="4031950"/>
          </a:xfrm>
          <a:prstGeom prst="rect">
            <a:avLst/>
          </a:prstGeom>
          <a:noFill/>
          <a:ln>
            <a:noFill/>
          </a:ln>
        </p:spPr>
      </p:pic>
      <p:sp>
        <p:nvSpPr>
          <p:cNvPr id="83" name="Google Shape;83;p16"/>
          <p:cNvSpPr/>
          <p:nvPr/>
        </p:nvSpPr>
        <p:spPr>
          <a:xfrm>
            <a:off x="3657600" y="1547100"/>
            <a:ext cx="1810200" cy="653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Link </a:t>
            </a:r>
            <a:r>
              <a:rPr lang="it"/>
              <a:t>Seleccionado</a:t>
            </a:r>
            <a:endParaRPr/>
          </a:p>
        </p:txBody>
      </p:sp>
      <p:pic>
        <p:nvPicPr>
          <p:cNvPr id="84" name="Google Shape;84;p16"/>
          <p:cNvPicPr preferRelativeResize="0"/>
          <p:nvPr/>
        </p:nvPicPr>
        <p:blipFill>
          <a:blip r:embed="rId4">
            <a:alphaModFix/>
          </a:blip>
          <a:stretch>
            <a:fillRect/>
          </a:stretch>
        </p:blipFill>
        <p:spPr>
          <a:xfrm>
            <a:off x="5467800" y="806750"/>
            <a:ext cx="2267550" cy="3554875"/>
          </a:xfrm>
          <a:prstGeom prst="rect">
            <a:avLst/>
          </a:prstGeom>
          <a:noFill/>
          <a:ln cap="flat" cmpd="sng" w="19050">
            <a:solidFill>
              <a:schemeClr val="dk2"/>
            </a:solidFill>
            <a:prstDash val="solid"/>
            <a:round/>
            <a:headEnd len="sm" w="sm" type="none"/>
            <a:tailEnd len="sm" w="sm" type="none"/>
          </a:ln>
        </p:spPr>
      </p:pic>
      <p:sp>
        <p:nvSpPr>
          <p:cNvPr id="85" name="Google Shape;85;p16"/>
          <p:cNvSpPr txBox="1"/>
          <p:nvPr/>
        </p:nvSpPr>
        <p:spPr>
          <a:xfrm>
            <a:off x="5093250" y="4470400"/>
            <a:ext cx="321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hlink"/>
                </a:solidFill>
                <a:hlinkClick r:id="rId5"/>
              </a:rPr>
              <a:t>https://www.culturagenial.com/quadro-o-grito-de-edvard-munch/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234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criador de O Grito</a:t>
            </a:r>
            <a:endParaRPr/>
          </a:p>
        </p:txBody>
      </p:sp>
      <p:pic>
        <p:nvPicPr>
          <p:cNvPr id="91" name="Google Shape;91;p17"/>
          <p:cNvPicPr preferRelativeResize="0"/>
          <p:nvPr/>
        </p:nvPicPr>
        <p:blipFill>
          <a:blip r:embed="rId3">
            <a:alphaModFix/>
          </a:blip>
          <a:stretch>
            <a:fillRect/>
          </a:stretch>
        </p:blipFill>
        <p:spPr>
          <a:xfrm>
            <a:off x="3616575" y="1483650"/>
            <a:ext cx="4724000" cy="2320425"/>
          </a:xfrm>
          <a:prstGeom prst="rect">
            <a:avLst/>
          </a:prstGeom>
          <a:noFill/>
          <a:ln cap="flat" cmpd="sng" w="19050">
            <a:solidFill>
              <a:schemeClr val="dk2"/>
            </a:solidFill>
            <a:prstDash val="solid"/>
            <a:round/>
            <a:headEnd len="sm" w="sm" type="none"/>
            <a:tailEnd len="sm" w="sm" type="none"/>
          </a:ln>
        </p:spPr>
      </p:pic>
      <p:sp>
        <p:nvSpPr>
          <p:cNvPr id="92" name="Google Shape;92;p17"/>
          <p:cNvSpPr txBox="1"/>
          <p:nvPr/>
        </p:nvSpPr>
        <p:spPr>
          <a:xfrm>
            <a:off x="3626575" y="4072575"/>
            <a:ext cx="470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it" u="sng">
                <a:solidFill>
                  <a:schemeClr val="accent5"/>
                </a:solidFill>
                <a:hlinkClick r:id="rId4">
                  <a:extLst>
                    <a:ext uri="{A12FA001-AC4F-418D-AE19-62706E023703}">
                      <ahyp:hlinkClr val="tx"/>
                    </a:ext>
                  </a:extLst>
                </a:hlinkClick>
              </a:rPr>
              <a:t>https://www.culturagenial.com/quadro-o-grito-de-edvard-munch/</a:t>
            </a:r>
            <a:endParaRPr/>
          </a:p>
        </p:txBody>
      </p:sp>
      <p:sp>
        <p:nvSpPr>
          <p:cNvPr id="93" name="Google Shape;93;p17"/>
          <p:cNvSpPr/>
          <p:nvPr/>
        </p:nvSpPr>
        <p:spPr>
          <a:xfrm>
            <a:off x="764925" y="1178175"/>
            <a:ext cx="2496900" cy="1828800"/>
          </a:xfrm>
          <a:prstGeom prst="wedgeRoundRectCallout">
            <a:avLst>
              <a:gd fmla="val 53526" name="adj1"/>
              <a:gd fmla="val 6778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1100"/>
              <a:t>Edvard Munch nasceu em Oslo, Noruega, em 1863.</a:t>
            </a:r>
            <a:br>
              <a:rPr lang="it" sz="1100"/>
            </a:br>
            <a:r>
              <a:rPr lang="it" sz="1100"/>
              <a:t>Em 1880, começou a produzir o seu trabalho </a:t>
            </a:r>
            <a:r>
              <a:rPr lang="it" sz="1100"/>
              <a:t>através</a:t>
            </a:r>
            <a:r>
              <a:rPr lang="it" sz="1100"/>
              <a:t> das suas </a:t>
            </a:r>
            <a:r>
              <a:rPr lang="it" sz="1100"/>
              <a:t>próprias</a:t>
            </a:r>
            <a:r>
              <a:rPr lang="it" sz="1100"/>
              <a:t> </a:t>
            </a:r>
            <a:r>
              <a:rPr lang="it" sz="1100"/>
              <a:t>emoções</a:t>
            </a:r>
            <a:r>
              <a:rPr lang="it" sz="1100"/>
              <a:t>, abordando temas duros como ansiedade, medo, morte. Por isso foi considerado um precursor do Expressionismo alemão.</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277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Analise a obra</a:t>
            </a:r>
            <a:endParaRPr/>
          </a:p>
        </p:txBody>
      </p:sp>
      <p:pic>
        <p:nvPicPr>
          <p:cNvPr id="99" name="Google Shape;99;p18"/>
          <p:cNvPicPr preferRelativeResize="0"/>
          <p:nvPr/>
        </p:nvPicPr>
        <p:blipFill>
          <a:blip r:embed="rId3">
            <a:alphaModFix/>
          </a:blip>
          <a:stretch>
            <a:fillRect/>
          </a:stretch>
        </p:blipFill>
        <p:spPr>
          <a:xfrm>
            <a:off x="275500" y="850675"/>
            <a:ext cx="4154470" cy="3988025"/>
          </a:xfrm>
          <a:prstGeom prst="rect">
            <a:avLst/>
          </a:prstGeom>
          <a:noFill/>
          <a:ln>
            <a:noFill/>
          </a:ln>
        </p:spPr>
      </p:pic>
      <p:sp>
        <p:nvSpPr>
          <p:cNvPr id="100" name="Google Shape;100;p18"/>
          <p:cNvSpPr/>
          <p:nvPr/>
        </p:nvSpPr>
        <p:spPr>
          <a:xfrm rot="-1171071">
            <a:off x="2505923" y="2233186"/>
            <a:ext cx="1556119" cy="387037"/>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sz="1000"/>
              <a:t>   </a:t>
            </a:r>
            <a:r>
              <a:rPr lang="it" sz="1000"/>
              <a:t>video seleccionado</a:t>
            </a:r>
            <a:endParaRPr sz="1000"/>
          </a:p>
        </p:txBody>
      </p:sp>
      <p:pic>
        <p:nvPicPr>
          <p:cNvPr descr="Edvard Munch's the Scream is definitely one of the most recognized paintings. But do we really know it? What is the scream? Who's the skeleton-like character? Why do they look scared? Join me in analyzing this anxiety filled painting made by a troubled genius of the 19th and 20th century. &#10;&#10;&#10;Support us on Patreon: https://www.patreon.com/TheCanvas" id="101" name="Google Shape;101;p18" title="Munch's Silent Scream">
            <a:hlinkClick r:id="rId4"/>
          </p:cNvPr>
          <p:cNvPicPr preferRelativeResize="0"/>
          <p:nvPr/>
        </p:nvPicPr>
        <p:blipFill>
          <a:blip r:embed="rId5">
            <a:alphaModFix/>
          </a:blip>
          <a:stretch>
            <a:fillRect/>
          </a:stretch>
        </p:blipFill>
        <p:spPr>
          <a:xfrm>
            <a:off x="4571995" y="850675"/>
            <a:ext cx="4409230" cy="3306922"/>
          </a:xfrm>
          <a:prstGeom prst="rect">
            <a:avLst/>
          </a:prstGeom>
          <a:noFill/>
          <a:ln>
            <a:noFill/>
          </a:ln>
        </p:spPr>
      </p:pic>
      <p:sp>
        <p:nvSpPr>
          <p:cNvPr id="102" name="Google Shape;102;p18"/>
          <p:cNvSpPr txBox="1"/>
          <p:nvPr/>
        </p:nvSpPr>
        <p:spPr>
          <a:xfrm>
            <a:off x="5040450" y="4375250"/>
            <a:ext cx="356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200" u="sng">
                <a:solidFill>
                  <a:schemeClr val="hlink"/>
                </a:solidFill>
                <a:hlinkClick r:id="rId6"/>
              </a:rPr>
              <a:t>https://www.youtube.com/watch?v=a6WtQt-QQnc</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203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O Grito - Literatura</a:t>
            </a:r>
            <a:endParaRPr/>
          </a:p>
        </p:txBody>
      </p:sp>
      <p:pic>
        <p:nvPicPr>
          <p:cNvPr id="108" name="Google Shape;108;p19"/>
          <p:cNvPicPr preferRelativeResize="0"/>
          <p:nvPr/>
        </p:nvPicPr>
        <p:blipFill>
          <a:blip r:embed="rId3">
            <a:alphaModFix/>
          </a:blip>
          <a:stretch>
            <a:fillRect/>
          </a:stretch>
        </p:blipFill>
        <p:spPr>
          <a:xfrm>
            <a:off x="311700" y="776625"/>
            <a:ext cx="4382518" cy="4062076"/>
          </a:xfrm>
          <a:prstGeom prst="rect">
            <a:avLst/>
          </a:prstGeom>
          <a:noFill/>
          <a:ln>
            <a:noFill/>
          </a:ln>
        </p:spPr>
      </p:pic>
      <p:pic>
        <p:nvPicPr>
          <p:cNvPr id="109" name="Google Shape;109;p19"/>
          <p:cNvPicPr preferRelativeResize="0"/>
          <p:nvPr/>
        </p:nvPicPr>
        <p:blipFill>
          <a:blip r:embed="rId4">
            <a:alphaModFix/>
          </a:blip>
          <a:stretch>
            <a:fillRect/>
          </a:stretch>
        </p:blipFill>
        <p:spPr>
          <a:xfrm>
            <a:off x="4836575" y="776625"/>
            <a:ext cx="3893301" cy="3591075"/>
          </a:xfrm>
          <a:prstGeom prst="rect">
            <a:avLst/>
          </a:prstGeom>
          <a:noFill/>
          <a:ln cap="flat" cmpd="sng" w="19050">
            <a:solidFill>
              <a:schemeClr val="dk2"/>
            </a:solidFill>
            <a:prstDash val="solid"/>
            <a:round/>
            <a:headEnd len="sm" w="sm" type="none"/>
            <a:tailEnd len="sm" w="sm" type="none"/>
          </a:ln>
        </p:spPr>
      </p:pic>
      <p:sp>
        <p:nvSpPr>
          <p:cNvPr id="110" name="Google Shape;110;p19"/>
          <p:cNvSpPr txBox="1"/>
          <p:nvPr/>
        </p:nvSpPr>
        <p:spPr>
          <a:xfrm>
            <a:off x="4836575" y="4420175"/>
            <a:ext cx="387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hlink"/>
                </a:solidFill>
                <a:hlinkClick r:id="rId5"/>
              </a:rPr>
              <a:t>https://www.amazon.com/Edvard-Munch-Behind-Sue-Prideaux/dp/0300250002?</a:t>
            </a:r>
            <a:endParaRPr/>
          </a:p>
        </p:txBody>
      </p:sp>
      <p:sp>
        <p:nvSpPr>
          <p:cNvPr id="111" name="Google Shape;111;p19"/>
          <p:cNvSpPr/>
          <p:nvPr/>
        </p:nvSpPr>
        <p:spPr>
          <a:xfrm>
            <a:off x="2180500" y="694600"/>
            <a:ext cx="1767300" cy="4134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palavra-chave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119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Música e Animação</a:t>
            </a:r>
            <a:endParaRPr/>
          </a:p>
        </p:txBody>
      </p:sp>
      <p:pic>
        <p:nvPicPr>
          <p:cNvPr id="117" name="Google Shape;117;p20"/>
          <p:cNvPicPr preferRelativeResize="0"/>
          <p:nvPr/>
        </p:nvPicPr>
        <p:blipFill>
          <a:blip r:embed="rId3">
            <a:alphaModFix/>
          </a:blip>
          <a:stretch>
            <a:fillRect/>
          </a:stretch>
        </p:blipFill>
        <p:spPr>
          <a:xfrm>
            <a:off x="1718450" y="737525"/>
            <a:ext cx="4542701" cy="4151000"/>
          </a:xfrm>
          <a:prstGeom prst="rect">
            <a:avLst/>
          </a:prstGeom>
          <a:noFill/>
          <a:ln cap="flat" cmpd="sng" w="19050">
            <a:solidFill>
              <a:schemeClr val="dk2"/>
            </a:solidFill>
            <a:prstDash val="solid"/>
            <a:round/>
            <a:headEnd len="sm" w="sm" type="none"/>
            <a:tailEnd len="sm" w="sm" type="none"/>
          </a:ln>
        </p:spPr>
      </p:pic>
      <p:sp>
        <p:nvSpPr>
          <p:cNvPr id="118" name="Google Shape;118;p20"/>
          <p:cNvSpPr/>
          <p:nvPr/>
        </p:nvSpPr>
        <p:spPr>
          <a:xfrm>
            <a:off x="5697375" y="1134200"/>
            <a:ext cx="1872900" cy="936300"/>
          </a:xfrm>
          <a:prstGeom prst="lef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it"/>
              <a:t>Link seleccionado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264675" y="206875"/>
            <a:ext cx="8520600" cy="5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sz="2500">
                <a:solidFill>
                  <a:srgbClr val="B7B7B7"/>
                </a:solidFill>
              </a:rPr>
              <a:t>Música e Animação</a:t>
            </a:r>
            <a:endParaRPr b="1"/>
          </a:p>
        </p:txBody>
      </p:sp>
      <p:sp>
        <p:nvSpPr>
          <p:cNvPr id="124" name="Google Shape;124;p21"/>
          <p:cNvSpPr txBox="1"/>
          <p:nvPr>
            <p:ph idx="1" type="body"/>
          </p:nvPr>
        </p:nvSpPr>
        <p:spPr>
          <a:xfrm>
            <a:off x="264675" y="4012400"/>
            <a:ext cx="8520600" cy="11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000">
                <a:solidFill>
                  <a:srgbClr val="030303"/>
                </a:solidFill>
                <a:highlight>
                  <a:srgbClr val="F9F9F9"/>
                </a:highlight>
                <a:latin typeface="Roboto"/>
                <a:ea typeface="Roboto"/>
                <a:cs typeface="Roboto"/>
                <a:sym typeface="Roboto"/>
              </a:rPr>
              <a:t>Curta-metragem de animação dirigido pelo cineasta Sebastian Cosor, baseado na obra O Grito com a trilha sonora “The Scream” por conta da canção “Great Gig In The Sky”, dos Pink Floyd.</a:t>
            </a:r>
            <a:br>
              <a:rPr lang="it"/>
            </a:br>
            <a:br>
              <a:rPr lang="it"/>
            </a:br>
            <a:r>
              <a:rPr lang="it" sz="1000" u="sng">
                <a:solidFill>
                  <a:schemeClr val="hlink"/>
                </a:solidFill>
                <a:hlinkClick r:id="rId3"/>
              </a:rPr>
              <a:t>https://faroutmagazine.co.uk/pink-floyd-soundtrack-edvard-munch-the-scream/</a:t>
            </a:r>
            <a:br>
              <a:rPr lang="it" sz="1000"/>
            </a:br>
            <a:r>
              <a:rPr lang="it" sz="1000" u="sng">
                <a:solidFill>
                  <a:schemeClr val="hlink"/>
                </a:solidFill>
                <a:hlinkClick r:id="rId4"/>
              </a:rPr>
              <a:t>https://www.youtube.com/watch?v=6LsqsRc1ISE</a:t>
            </a:r>
            <a:endParaRPr sz="1000"/>
          </a:p>
        </p:txBody>
      </p:sp>
      <p:pic>
        <p:nvPicPr>
          <p:cNvPr descr="Angústia e desespero existencial dão o tom da pintura “O Grito”, do norueguês Edvard Munch, criada em 1893. A famosa tela ganhou vida e ainda mais intensidade em um curta-metragem de animação, dirigido pelo cineasta Sebastian Cosor.&#10;&#10;Sobre a obra, Munch escreveu em seu diário: “Passeava com dois amigos ao pôr-do-sol – o céu ficou de súbito vermelho-sangue – eu parei, exausto, e inclinei-me sobre a mureta– havia sangue e línguas de fogo sobre o azul escuro do fjord e sobre a cidade – os meus amigos continuaram, mas eu fiquei ali a tremer de ansiedade – e senti o grito infinito da Natureza”.&#10;&#10;A trilha sonora do curta “The Scream” fica por conta da canção “Great Gig In The Sky”, do Pink Floyd.&#10;&#10;&#10;AVISO LEGAL:&#10;Este vídeo é apenas para entretenimento, sem fins lucrativos. Todos os direitos autorais sobre as obras são reservados somente aos seus autores originais ou aos seus representantes legais, não havendo aqui nenhuma intenção de infringir estes direitos.&#10;&#10;*Copyright Disclaimer Under Section 107 of the Copyright Act 1976, allowance is made for &quot;fair use&quot; for purposes such as criticism, comment, news reporting, teaching, scholarship, and research. Fair use is a use permitted by copyright statute that might otherwise be infringing. Non-profit, educational or personal use tips the balance in favor of fair use." id="125" name="Google Shape;125;p21" title="The Scream &amp; The Graet Gig In The Sky (Pink Floyd) :: Sebastian Cosor">
            <a:hlinkClick r:id="rId5"/>
          </p:cNvPr>
          <p:cNvPicPr preferRelativeResize="0"/>
          <p:nvPr/>
        </p:nvPicPr>
        <p:blipFill>
          <a:blip r:embed="rId6">
            <a:alphaModFix/>
          </a:blip>
          <a:stretch>
            <a:fillRect/>
          </a:stretch>
        </p:blipFill>
        <p:spPr>
          <a:xfrm>
            <a:off x="4372525" y="782563"/>
            <a:ext cx="4083625" cy="3062725"/>
          </a:xfrm>
          <a:prstGeom prst="rect">
            <a:avLst/>
          </a:prstGeom>
          <a:noFill/>
          <a:ln>
            <a:noFill/>
          </a:ln>
        </p:spPr>
      </p:pic>
      <p:pic>
        <p:nvPicPr>
          <p:cNvPr id="126" name="Google Shape;126;p21"/>
          <p:cNvPicPr preferRelativeResize="0"/>
          <p:nvPr/>
        </p:nvPicPr>
        <p:blipFill>
          <a:blip r:embed="rId7">
            <a:alphaModFix/>
          </a:blip>
          <a:stretch>
            <a:fillRect/>
          </a:stretch>
        </p:blipFill>
        <p:spPr>
          <a:xfrm>
            <a:off x="862775" y="934975"/>
            <a:ext cx="2780833" cy="2925024"/>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